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17" r:id="rId2"/>
    <p:sldMasterId id="2147483840" r:id="rId3"/>
  </p:sldMasterIdLst>
  <p:notesMasterIdLst>
    <p:notesMasterId r:id="rId27"/>
  </p:notesMasterIdLst>
  <p:handoutMasterIdLst>
    <p:handoutMasterId r:id="rId28"/>
  </p:handoutMasterIdLst>
  <p:sldIdLst>
    <p:sldId id="296" r:id="rId4"/>
    <p:sldId id="262" r:id="rId5"/>
    <p:sldId id="318" r:id="rId6"/>
    <p:sldId id="335" r:id="rId7"/>
    <p:sldId id="336" r:id="rId8"/>
    <p:sldId id="333" r:id="rId9"/>
    <p:sldId id="295" r:id="rId10"/>
    <p:sldId id="334" r:id="rId11"/>
    <p:sldId id="306" r:id="rId12"/>
    <p:sldId id="307" r:id="rId13"/>
    <p:sldId id="308" r:id="rId14"/>
    <p:sldId id="310" r:id="rId15"/>
    <p:sldId id="311" r:id="rId16"/>
    <p:sldId id="314" r:id="rId17"/>
    <p:sldId id="315" r:id="rId18"/>
    <p:sldId id="316" r:id="rId19"/>
    <p:sldId id="324" r:id="rId20"/>
    <p:sldId id="325" r:id="rId21"/>
    <p:sldId id="330" r:id="rId22"/>
    <p:sldId id="328" r:id="rId23"/>
    <p:sldId id="329" r:id="rId24"/>
    <p:sldId id="332" r:id="rId25"/>
    <p:sldId id="302" r:id="rId2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E6CA4"/>
    <a:srgbClr val="0099CC"/>
    <a:srgbClr val="0083C4"/>
    <a:srgbClr val="005C8A"/>
    <a:srgbClr val="216DAB"/>
    <a:srgbClr val="9900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595" autoAdjust="0"/>
  </p:normalViewPr>
  <p:slideViewPr>
    <p:cSldViewPr>
      <p:cViewPr>
        <p:scale>
          <a:sx n="75" d="100"/>
          <a:sy n="75" d="100"/>
        </p:scale>
        <p:origin x="-120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BFC045-BAEC-426B-B11C-E9984607D41F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08D6D0-41F3-4638-8E4F-C90F415139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488251B-FA2D-436E-A7E4-832BDE1571B0}" type="datetimeFigureOut">
              <a:rPr lang="es-ES"/>
              <a:pPr>
                <a:defRPr/>
              </a:pPr>
              <a:t>24/09/2013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3750"/>
          </a:xfrm>
          <a:prstGeom prst="rect">
            <a:avLst/>
          </a:prstGeom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69B2DE-521A-40BB-A89F-E16F2DAD7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13252E-A7AF-426A-AE81-DEC8428FFBDD}" type="slidenum">
              <a:rPr lang="es-ES" smtClean="0">
                <a:latin typeface="Arial" charset="0"/>
              </a:rPr>
              <a:pPr/>
              <a:t>1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EDB94CFA-6165-41F0-80BD-84E7366107C2}" type="slidenum">
              <a:rPr lang="es-ES" sz="800"/>
              <a:pPr algn="r" defTabSz="649288"/>
              <a:t>10</a:t>
            </a:fld>
            <a:endParaRPr lang="es-ES" sz="8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3EB924B6-0754-4B3E-9601-5D11161F1EB0}" type="slidenum">
              <a:rPr lang="es-ES" sz="800"/>
              <a:pPr algn="r" defTabSz="649288"/>
              <a:t>11</a:t>
            </a:fld>
            <a:endParaRPr lang="es-ES" sz="8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9C72DCE0-8C35-482D-BDE7-8CE2E9659C5E}" type="slidenum">
              <a:rPr lang="es-ES" sz="800"/>
              <a:pPr algn="r" defTabSz="649288"/>
              <a:t>12</a:t>
            </a:fld>
            <a:endParaRPr lang="es-ES" sz="8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C1AA5070-F55F-421C-A6D1-9165ED24CE17}" type="slidenum">
              <a:rPr lang="es-ES" sz="800"/>
              <a:pPr algn="r" defTabSz="649288"/>
              <a:t>13</a:t>
            </a:fld>
            <a:endParaRPr lang="es-ES" sz="8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28B1E591-9197-4EBC-8929-DC10B17A424D}" type="slidenum">
              <a:rPr lang="es-ES" sz="800"/>
              <a:pPr algn="r" defTabSz="649288"/>
              <a:t>14</a:t>
            </a:fld>
            <a:endParaRPr lang="es-ES" sz="8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F95C5ABA-3AFB-42A6-A642-F609543AA139}" type="slidenum">
              <a:rPr lang="es-ES" sz="800"/>
              <a:pPr algn="r" defTabSz="649288"/>
              <a:t>15</a:t>
            </a:fld>
            <a:endParaRPr lang="es-ES" sz="8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3E380BB3-F5A6-430B-801C-4685430A0FF1}" type="slidenum">
              <a:rPr lang="es-ES" sz="800"/>
              <a:pPr algn="r" defTabSz="649288"/>
              <a:t>16</a:t>
            </a:fld>
            <a:endParaRPr lang="es-ES" sz="8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31F991F5-58BD-4C03-9C3E-6FBE239D5DCA}" type="slidenum">
              <a:rPr lang="es-ES" sz="800"/>
              <a:pPr algn="r" defTabSz="649288"/>
              <a:t>17</a:t>
            </a:fld>
            <a:endParaRPr lang="es-ES" sz="8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19CA0465-C400-4E87-92BE-8CBC5B53D216}" type="slidenum">
              <a:rPr lang="es-ES" sz="800"/>
              <a:pPr algn="r" defTabSz="649288"/>
              <a:t>18</a:t>
            </a:fld>
            <a:endParaRPr lang="es-ES" sz="8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1C091CF4-4134-496F-87B3-E6C67E85BB8D}" type="slidenum">
              <a:rPr lang="es-ES" sz="800"/>
              <a:pPr algn="r" defTabSz="649288"/>
              <a:t>19</a:t>
            </a:fld>
            <a:endParaRPr lang="es-ES" sz="8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84A769AE-4607-41D4-9E46-B7082857647C}" type="slidenum">
              <a:rPr lang="es-ES" sz="800"/>
              <a:pPr algn="r" defTabSz="649288"/>
              <a:t>20</a:t>
            </a:fld>
            <a:endParaRPr lang="es-ES" sz="8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D45BD159-6E7B-461C-9AF1-DBF6040AC2B8}" type="slidenum">
              <a:rPr lang="es-ES" sz="800"/>
              <a:pPr algn="r" defTabSz="649288"/>
              <a:t>21</a:t>
            </a:fld>
            <a:endParaRPr lang="es-ES" sz="8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ECF79204-00AA-403F-81D4-9D0E25D003EB}" type="slidenum">
              <a:rPr lang="es-ES" sz="800"/>
              <a:pPr algn="r" defTabSz="649288"/>
              <a:t>22</a:t>
            </a:fld>
            <a:endParaRPr lang="es-ES" sz="8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 defTabSz="909638"/>
            <a:fld id="{507CD0FA-C26E-4E8A-9ACA-789121274EE8}" type="slidenum">
              <a:rPr lang="es-ES" sz="1200"/>
              <a:pPr algn="r" defTabSz="909638"/>
              <a:t>8</a:t>
            </a:fld>
            <a:endParaRPr lang="es-E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9938"/>
            <a:ext cx="5116513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76900" cy="4603750"/>
          </a:xfrm>
          <a:noFill/>
        </p:spPr>
        <p:txBody>
          <a:bodyPr lIns="90981" tIns="45490" rIns="90981" bIns="4549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936" tIns="32467" rIns="64936" bIns="32467" anchor="b"/>
          <a:lstStyle/>
          <a:p>
            <a:pPr algn="r" defTabSz="649288"/>
            <a:fld id="{18FE5F25-1FE3-49C4-BD78-EA4DB586016C}" type="slidenum">
              <a:rPr lang="es-ES" sz="800"/>
              <a:pPr algn="r" defTabSz="649288"/>
              <a:t>9</a:t>
            </a:fld>
            <a:endParaRPr lang="es-ES" sz="8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763588"/>
            <a:ext cx="5124450" cy="38433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10100"/>
          </a:xfrm>
          <a:noFill/>
        </p:spPr>
        <p:txBody>
          <a:bodyPr lIns="64936" tIns="32467" rIns="64936" bIns="32467"/>
          <a:lstStyle/>
          <a:p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D29BFB-8B65-4043-9550-02631F936917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DA7D-6636-403F-AB63-9F22FFB46EA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B5BFC0-6C36-4CDA-B096-08D8A08855C0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4E10-2C70-4C25-A7B3-B44D3649497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5E9E18-B398-4657-9B6D-3F42621F11B9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89E3-B69F-4F0F-8192-7173AD10B99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F522B-56BA-44BE-AB1C-3A911A1F8029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4722D-CDDC-40FC-9489-6A9CB1CC07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A56D-DB4E-4B5C-8451-1289DA164BE5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0BB23-4CB6-4D05-8B11-9136C2C586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A082D5-10A6-487A-984D-97A5FC02C8AF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6E5-A171-4403-B0B9-9E7350D06D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B04C0-378E-48B9-B3EF-6270021DA67F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5EC76-052B-4C49-9893-83ACF89FC8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8D3475-490A-4300-8024-3365F8CB41F1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07D41-93EB-4901-82D3-13E40EA46E2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0B3BE-36BB-4D72-A3FE-8F6224ACEB48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2B44-230A-4E70-AD20-421D6D1B17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30E97-5CC1-4F6F-825A-52111E5B0D5C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F595D-E081-4CB3-AABE-749D5360AD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CB05D-28AF-49A2-8852-F96002FCE32A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DFC33-C10D-4F84-BBF9-BBCE28ADC5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D53D12-B53B-4FEF-BC79-A254A6DAB647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FB67-BC78-474E-B913-37917D210F2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265656-7904-4793-A711-C207641399BC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76772-F92E-46EF-9BCA-BB5F3D37B1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5643-BB4A-4DC5-B6F3-1DE695A7636A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4E98-0A7D-4FA6-BAC2-DBF53949E95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E8983-4EB9-4ED0-8176-CC9B1726E4C0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B4FB-41A5-4308-8184-F42F5DC400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gradFill rotWithShape="1">
            <a:gsLst>
              <a:gs pos="0">
                <a:srgbClr val="336600">
                  <a:gamma/>
                  <a:shade val="46275"/>
                  <a:invGamma/>
                </a:srgbClr>
              </a:gs>
              <a:gs pos="50000">
                <a:srgbClr val="336600">
                  <a:alpha val="89999"/>
                </a:srgbClr>
              </a:gs>
              <a:gs pos="100000">
                <a:srgbClr val="336600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7" descr="logo ADHAC defmay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153988"/>
            <a:ext cx="280035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EFD35-D039-41A0-8CAC-C94155C58816}" type="datetime1">
              <a:rPr lang="ca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8D9F-35F6-4693-9EC4-4993725F54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gradFill rotWithShape="1">
            <a:gsLst>
              <a:gs pos="0">
                <a:srgbClr val="336600">
                  <a:gamma/>
                  <a:shade val="46275"/>
                  <a:invGamma/>
                </a:srgbClr>
              </a:gs>
              <a:gs pos="50000">
                <a:srgbClr val="336600">
                  <a:alpha val="60001"/>
                </a:srgbClr>
              </a:gs>
              <a:gs pos="100000">
                <a:srgbClr val="336600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7" descr="logo ADHAC defmay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153988"/>
            <a:ext cx="280035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B2C817-8926-4E5E-9C94-E1110AA3AB00}" type="datetime1">
              <a:rPr lang="ca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7307-C9A9-48B6-9A58-11A9A38AC4E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gradFill rotWithShape="1">
            <a:gsLst>
              <a:gs pos="0">
                <a:srgbClr val="336600">
                  <a:gamma/>
                  <a:shade val="46275"/>
                  <a:invGamma/>
                </a:srgbClr>
              </a:gs>
              <a:gs pos="50000">
                <a:srgbClr val="336600">
                  <a:alpha val="60001"/>
                </a:srgbClr>
              </a:gs>
              <a:gs pos="100000">
                <a:srgbClr val="336600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ca-E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7" descr="logo ADHAC defmay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153988"/>
            <a:ext cx="2800350" cy="587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E706A-95AA-4A1B-B4C7-F01886C98E8A}" type="datetime1">
              <a:rPr lang="ca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CE59-5A66-4BD1-99B7-6170DD47B3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E04834-5945-4E42-A910-90CC0819EA1C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7D5B-2D18-4463-B7C8-B7C0C8BC24A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C77FD2-4148-4E13-B268-2E3A940DA726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B231-DED9-4A4E-8EAD-83852DD5F51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58F472-3A24-4F94-BC6B-3B7F144BD14A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DF29-C4F2-46EC-9D53-E959033ECFF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126915-A75B-456A-A59B-89B71E7C0B39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7DA1-EE95-40E8-9E40-39D7C14915B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D33358-8BEC-4FE1-8F20-232DFDE7C774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F477-A816-43B1-9EF8-DB9A934489B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D05F73-F12F-45C6-8A98-D6EB1258570E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E40D-FE6B-45F8-B43D-F39DCA5780B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47DD17-B0AE-4EF0-AEBE-ED93268C42C6}" type="datetime1">
              <a:rPr lang="ca-ES"/>
              <a:pPr>
                <a:defRPr/>
              </a:pPr>
              <a:t>24/09/2013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2779-9EDF-4B50-835A-22113E849F4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ca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0" y="6500813"/>
            <a:ext cx="4714875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0B5BFB9-ABB1-4A1B-AC24-FE9D8564F46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2EC1EBF3-115B-4F69-B68C-27FD2BEFA5B4}" type="datetime1">
              <a:rPr lang="es-ES"/>
              <a:pPr/>
              <a:t>24/09/2013</a:t>
            </a:fld>
            <a:endParaRPr lang="es-E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s-E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F1F1D4D-5CBC-4221-816B-E30BF38B405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1 Marcador de título"/>
          <p:cNvSpPr>
            <a:spLocks noGrp="1"/>
          </p:cNvSpPr>
          <p:nvPr>
            <p:ph type="title"/>
          </p:nvPr>
        </p:nvSpPr>
        <p:spPr bwMode="auto">
          <a:xfrm>
            <a:off x="142875" y="142875"/>
            <a:ext cx="59293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D50F7CF-4F57-4509-8C82-80FD958C2A95}" type="datetime1">
              <a:rPr lang="ca-ES"/>
              <a:pPr>
                <a:defRPr/>
              </a:pPr>
              <a:t>24/09/2013</a:t>
            </a:fld>
            <a:endParaRPr lang="es-ES" dirty="0"/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ADHAC - UNIDOS POR UNA ENERGÍA SOSTENIBLE</a:t>
            </a:r>
            <a:endParaRPr lang="es-ES"/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4A11E-1FAD-4449-A2F3-C940B0D18F7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@adhac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hyperlink" Target="http://www.adhac.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hac.es/" TargetMode="Externa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amiasociacion.es/Secciones/AcercaDe/condicionesUso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file:///D:\Elyo%20PowerPoint\climespace\r&#233;seau2.pc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11" Type="http://schemas.openxmlformats.org/officeDocument/2006/relationships/image" Target="../media/image21.wmf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0" y="62865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C/ Guzm</a:t>
            </a:r>
            <a:r>
              <a:rPr lang="es-ES" sz="1000">
                <a:solidFill>
                  <a:srgbClr val="3E6CA4"/>
                </a:solidFill>
                <a:ea typeface="Times New Roman" pitchFamily="18" charset="0"/>
                <a:cs typeface="Arial" charset="0"/>
              </a:rPr>
              <a:t>á</a:t>
            </a:r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n el Bueno, 21 - 4</a:t>
            </a:r>
            <a:r>
              <a:rPr lang="es-ES" sz="1000">
                <a:solidFill>
                  <a:srgbClr val="3E6CA4"/>
                </a:solidFill>
                <a:ea typeface="Times New Roman" pitchFamily="18" charset="0"/>
                <a:cs typeface="Arial" charset="0"/>
              </a:rPr>
              <a:t>º</a:t>
            </a:r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dcha. 28015 </a:t>
            </a:r>
            <a:r>
              <a:rPr lang="es-ES" sz="1000">
                <a:solidFill>
                  <a:srgbClr val="3E6CA4"/>
                </a:solidFill>
                <a:ea typeface="Times New Roman" pitchFamily="18" charset="0"/>
                <a:cs typeface="Arial" charset="0"/>
              </a:rPr>
              <a:t>–</a:t>
            </a:r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Madrid   Tel.: +34 91 277 52 38 - Fax: +34 91 550 3 72</a:t>
            </a:r>
            <a:endParaRPr lang="es-ES" sz="1400">
              <a:solidFill>
                <a:srgbClr val="3E6CA4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  <a:hlinkClick r:id="rId3"/>
              </a:rPr>
              <a:t>secretaria@adhac.es</a:t>
            </a:r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. </a:t>
            </a:r>
            <a:r>
              <a:rPr lang="es-ES" sz="1000">
                <a:solidFill>
                  <a:srgbClr val="3E6CA4"/>
                </a:solidFill>
                <a:latin typeface="Calibri" pitchFamily="34" charset="0"/>
                <a:ea typeface="Times New Roman" pitchFamily="18" charset="0"/>
                <a:cs typeface="Arial" charset="0"/>
                <a:hlinkClick r:id="rId4"/>
              </a:rPr>
              <a:t>www.adhac.es</a:t>
            </a:r>
            <a:endParaRPr lang="es-ES">
              <a:solidFill>
                <a:srgbClr val="3E6CA4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18439" name="Picture 7" descr="logo ADHAC defmay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1071563"/>
            <a:ext cx="7504113" cy="157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DD4C-D1BF-45C6-82D1-D0F03C08655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108075" y="3403600"/>
            <a:ext cx="691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b="1">
                <a:solidFill>
                  <a:srgbClr val="990000"/>
                </a:solidFill>
              </a:rPr>
              <a:t>PRESENTACIÓN CENSO DE REDES SEPTIEMBRE 2013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8D2E284-6747-4D53-A258-8744226E0268}" type="slidenum">
              <a:rPr lang="fr-FR" sz="1000">
                <a:solidFill>
                  <a:srgbClr val="5F5F5F"/>
                </a:solidFill>
              </a:rPr>
              <a:pPr algn="ctr"/>
              <a:t>10</a:t>
            </a:fld>
            <a:endParaRPr lang="fr-FR" sz="1000">
              <a:solidFill>
                <a:srgbClr val="5F5F5F"/>
              </a:solidFill>
            </a:endParaRPr>
          </a:p>
        </p:txBody>
      </p:sp>
      <p:grpSp>
        <p:nvGrpSpPr>
          <p:cNvPr id="99331" name="Group 170"/>
          <p:cNvGrpSpPr>
            <a:grpSpLocks/>
          </p:cNvGrpSpPr>
          <p:nvPr/>
        </p:nvGrpSpPr>
        <p:grpSpPr bwMode="auto">
          <a:xfrm>
            <a:off x="4716463" y="4076700"/>
            <a:ext cx="3744912" cy="1511300"/>
            <a:chOff x="2880" y="2568"/>
            <a:chExt cx="2359" cy="952"/>
          </a:xfrm>
        </p:grpSpPr>
        <p:pic>
          <p:nvPicPr>
            <p:cNvPr id="99332" name="Picture 163"/>
            <p:cNvPicPr>
              <a:picLocks noChangeAspect="1" noChangeArrowheads="1"/>
            </p:cNvPicPr>
            <p:nvPr/>
          </p:nvPicPr>
          <p:blipFill>
            <a:blip r:embed="rId3" cstate="print"/>
            <a:srcRect l="3371" r="19713" b="19122"/>
            <a:stretch>
              <a:fillRect/>
            </a:stretch>
          </p:blipFill>
          <p:spPr bwMode="gray">
            <a:xfrm>
              <a:off x="2880" y="2568"/>
              <a:ext cx="2359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33" name="Picture 164"/>
            <p:cNvPicPr>
              <a:picLocks noChangeAspect="1" noChangeArrowheads="1"/>
            </p:cNvPicPr>
            <p:nvPr/>
          </p:nvPicPr>
          <p:blipFill>
            <a:blip r:embed="rId3" cstate="print"/>
            <a:srcRect l="25554" t="15356" r="67041" b="57056"/>
            <a:stretch>
              <a:fillRect/>
            </a:stretch>
          </p:blipFill>
          <p:spPr bwMode="gray">
            <a:xfrm>
              <a:off x="3572" y="3017"/>
              <a:ext cx="227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9334" name="Picture 165"/>
            <p:cNvPicPr>
              <a:picLocks noChangeAspect="1" noChangeArrowheads="1"/>
            </p:cNvPicPr>
            <p:nvPr/>
          </p:nvPicPr>
          <p:blipFill>
            <a:blip r:embed="rId3" cstate="print"/>
            <a:srcRect l="25542" t="38484" r="67056" b="34499"/>
            <a:stretch>
              <a:fillRect/>
            </a:stretch>
          </p:blipFill>
          <p:spPr bwMode="gray">
            <a:xfrm>
              <a:off x="3560" y="2756"/>
              <a:ext cx="227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9335" name="Picture 166"/>
            <p:cNvPicPr>
              <a:picLocks noChangeAspect="1" noChangeArrowheads="1"/>
            </p:cNvPicPr>
            <p:nvPr/>
          </p:nvPicPr>
          <p:blipFill>
            <a:blip r:embed="rId3" cstate="print"/>
            <a:srcRect l="65517" t="46216" r="28581" b="46053"/>
            <a:stretch>
              <a:fillRect/>
            </a:stretch>
          </p:blipFill>
          <p:spPr bwMode="gray">
            <a:xfrm>
              <a:off x="4770" y="2844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9336" name="Picture 167"/>
            <p:cNvPicPr>
              <a:picLocks noChangeAspect="1" noChangeArrowheads="1"/>
            </p:cNvPicPr>
            <p:nvPr/>
          </p:nvPicPr>
          <p:blipFill>
            <a:blip r:embed="rId3" cstate="print"/>
            <a:srcRect l="68419" t="23108" r="28613" b="65338"/>
            <a:stretch>
              <a:fillRect/>
            </a:stretch>
          </p:blipFill>
          <p:spPr bwMode="gray">
            <a:xfrm>
              <a:off x="4868" y="3107"/>
              <a:ext cx="91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99337" name="Text Box 16"/>
          <p:cNvSpPr txBox="1">
            <a:spLocks noChangeArrowheads="1"/>
          </p:cNvSpPr>
          <p:nvPr/>
        </p:nvSpPr>
        <p:spPr bwMode="auto">
          <a:xfrm>
            <a:off x="4833938" y="3717925"/>
            <a:ext cx="3600450" cy="142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0000FF"/>
                </a:solidFill>
              </a:rPr>
              <a:t>SUBESTACIÓN DE FRÍO</a:t>
            </a:r>
          </a:p>
        </p:txBody>
      </p:sp>
      <p:sp>
        <p:nvSpPr>
          <p:cNvPr id="99338" name="Text Box 17"/>
          <p:cNvSpPr txBox="1">
            <a:spLocks noChangeArrowheads="1"/>
          </p:cNvSpPr>
          <p:nvPr/>
        </p:nvSpPr>
        <p:spPr bwMode="auto">
          <a:xfrm>
            <a:off x="6942138" y="5522913"/>
            <a:ext cx="1738312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solidFill>
                  <a:srgbClr val="000000"/>
                </a:solidFill>
              </a:rPr>
              <a:t>Red secundaria conectada</a:t>
            </a:r>
            <a:br>
              <a:rPr lang="es-ES" sz="1000">
                <a:solidFill>
                  <a:srgbClr val="000000"/>
                </a:solidFill>
              </a:rPr>
            </a:br>
            <a:r>
              <a:rPr lang="es-ES" sz="1000">
                <a:solidFill>
                  <a:srgbClr val="000000"/>
                </a:solidFill>
              </a:rPr>
              <a:t>a los clientes</a:t>
            </a:r>
          </a:p>
        </p:txBody>
      </p:sp>
      <p:pic>
        <p:nvPicPr>
          <p:cNvPr id="99339" name="Picture 18"/>
          <p:cNvPicPr>
            <a:picLocks noChangeAspect="1" noChangeArrowheads="1"/>
          </p:cNvPicPr>
          <p:nvPr/>
        </p:nvPicPr>
        <p:blipFill>
          <a:blip r:embed="rId4" cstate="print"/>
          <a:srcRect l="5199" t="16908" r="13182" b="19994"/>
          <a:stretch>
            <a:fillRect/>
          </a:stretch>
        </p:blipFill>
        <p:spPr bwMode="auto">
          <a:xfrm>
            <a:off x="554038" y="4005263"/>
            <a:ext cx="37465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9340" name="Text Box 19"/>
          <p:cNvSpPr txBox="1">
            <a:spLocks noChangeArrowheads="1"/>
          </p:cNvSpPr>
          <p:nvPr/>
        </p:nvSpPr>
        <p:spPr bwMode="auto">
          <a:xfrm>
            <a:off x="546100" y="3717925"/>
            <a:ext cx="37449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>
                <a:solidFill>
                  <a:srgbClr val="FF0000"/>
                </a:solidFill>
              </a:rPr>
              <a:t>SUBESTACIÓN DE CALOR</a:t>
            </a:r>
            <a:endParaRPr lang="es-ES" sz="1400" b="1">
              <a:solidFill>
                <a:srgbClr val="000000"/>
              </a:solidFill>
            </a:endParaRPr>
          </a:p>
        </p:txBody>
      </p:sp>
      <p:sp>
        <p:nvSpPr>
          <p:cNvPr id="99341" name="Text Box 20"/>
          <p:cNvSpPr txBox="1">
            <a:spLocks noChangeArrowheads="1"/>
          </p:cNvSpPr>
          <p:nvPr/>
        </p:nvSpPr>
        <p:spPr bwMode="auto">
          <a:xfrm>
            <a:off x="555625" y="5522913"/>
            <a:ext cx="21082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solidFill>
                  <a:srgbClr val="000000"/>
                </a:solidFill>
              </a:rPr>
              <a:t>Red primaria conectada al DH&amp;C</a:t>
            </a:r>
          </a:p>
        </p:txBody>
      </p:sp>
      <p:sp>
        <p:nvSpPr>
          <p:cNvPr id="99342" name="Text Box 21"/>
          <p:cNvSpPr txBox="1">
            <a:spLocks noChangeArrowheads="1"/>
          </p:cNvSpPr>
          <p:nvPr/>
        </p:nvSpPr>
        <p:spPr bwMode="auto">
          <a:xfrm>
            <a:off x="2700338" y="5522913"/>
            <a:ext cx="1800225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solidFill>
                  <a:srgbClr val="000000"/>
                </a:solidFill>
              </a:rPr>
              <a:t>Red secundaria conectada</a:t>
            </a:r>
            <a:br>
              <a:rPr lang="es-ES" sz="1000">
                <a:solidFill>
                  <a:srgbClr val="000000"/>
                </a:solidFill>
              </a:rPr>
            </a:br>
            <a:r>
              <a:rPr lang="es-ES" sz="1000">
                <a:solidFill>
                  <a:srgbClr val="000000"/>
                </a:solidFill>
              </a:rPr>
              <a:t>a los clientes</a:t>
            </a:r>
          </a:p>
        </p:txBody>
      </p:sp>
      <p:sp>
        <p:nvSpPr>
          <p:cNvPr id="99343" name="Rectangle 22"/>
          <p:cNvSpPr>
            <a:spLocks noChangeArrowheads="1"/>
          </p:cNvSpPr>
          <p:nvPr/>
        </p:nvSpPr>
        <p:spPr bwMode="auto">
          <a:xfrm>
            <a:off x="468313" y="1587500"/>
            <a:ext cx="8351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Ø"/>
              <a:tabLst>
                <a:tab pos="228600" algn="l"/>
              </a:tabLst>
            </a:pPr>
            <a:r>
              <a:rPr lang="es-ES_tradnl" sz="1400">
                <a:solidFill>
                  <a:srgbClr val="000000"/>
                </a:solidFill>
              </a:rPr>
              <a:t> En las subestaciones </a:t>
            </a:r>
            <a:r>
              <a:rPr lang="es-ES_tradnl" sz="1400" b="1">
                <a:solidFill>
                  <a:srgbClr val="85B400"/>
                </a:solidFill>
              </a:rPr>
              <a:t>se entrega la energía del DH&amp;C desde la Red de Distribución</a:t>
            </a:r>
            <a:r>
              <a:rPr lang="es-ES_tradnl" sz="1400">
                <a:solidFill>
                  <a:srgbClr val="000000"/>
                </a:solidFill>
              </a:rPr>
              <a:t> a la instalación interior del cliente.</a:t>
            </a:r>
          </a:p>
          <a:p>
            <a:pPr algn="just">
              <a:buFont typeface="Wingdings" pitchFamily="2" charset="2"/>
              <a:buChar char="Ø"/>
              <a:tabLst>
                <a:tab pos="228600" algn="l"/>
              </a:tabLst>
            </a:pPr>
            <a:endParaRPr lang="es-ES_tradnl" sz="140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  <a:tabLst>
                <a:tab pos="228600" algn="l"/>
              </a:tabLst>
            </a:pPr>
            <a:r>
              <a:rPr lang="es-ES_tradnl" sz="1400">
                <a:solidFill>
                  <a:srgbClr val="000000"/>
                </a:solidFill>
              </a:rPr>
              <a:t> </a:t>
            </a:r>
            <a:r>
              <a:rPr lang="es-ES_tradnl" sz="1400" b="1">
                <a:solidFill>
                  <a:srgbClr val="85B400"/>
                </a:solidFill>
              </a:rPr>
              <a:t>Sustituyen a las convencionales salas de calderas o de máquinas</a:t>
            </a:r>
            <a:r>
              <a:rPr lang="es-ES_tradnl" sz="1400">
                <a:solidFill>
                  <a:srgbClr val="000000"/>
                </a:solidFill>
              </a:rPr>
              <a:t> y está formada (en el lado primario) por los </a:t>
            </a:r>
            <a:r>
              <a:rPr lang="es-ES_tradnl" sz="1400" u="sng">
                <a:solidFill>
                  <a:srgbClr val="000000"/>
                </a:solidFill>
              </a:rPr>
              <a:t>elementos de intercambio de energía</a:t>
            </a:r>
            <a:r>
              <a:rPr lang="es-ES_tradnl" sz="1400">
                <a:solidFill>
                  <a:srgbClr val="000000"/>
                </a:solidFill>
              </a:rPr>
              <a:t> (intercambiadores), </a:t>
            </a:r>
            <a:r>
              <a:rPr lang="es-ES_tradnl" sz="1400" u="sng">
                <a:solidFill>
                  <a:srgbClr val="000000"/>
                </a:solidFill>
              </a:rPr>
              <a:t>sistema de medición de la energía</a:t>
            </a:r>
            <a:r>
              <a:rPr lang="es-ES_tradnl" sz="1400">
                <a:solidFill>
                  <a:srgbClr val="000000"/>
                </a:solidFill>
              </a:rPr>
              <a:t> entregada, elementos de </a:t>
            </a:r>
            <a:r>
              <a:rPr lang="es-ES_tradnl" sz="1400" u="sng">
                <a:solidFill>
                  <a:srgbClr val="000000"/>
                </a:solidFill>
              </a:rPr>
              <a:t>control</a:t>
            </a:r>
            <a:r>
              <a:rPr lang="es-ES_tradnl" sz="1400">
                <a:solidFill>
                  <a:srgbClr val="000000"/>
                </a:solidFill>
              </a:rPr>
              <a:t> y </a:t>
            </a:r>
            <a:r>
              <a:rPr lang="es-ES_tradnl" sz="1400" u="sng">
                <a:solidFill>
                  <a:srgbClr val="000000"/>
                </a:solidFill>
              </a:rPr>
              <a:t>accesorios </a:t>
            </a:r>
            <a:r>
              <a:rPr lang="es-ES_tradnl" sz="1400">
                <a:solidFill>
                  <a:srgbClr val="000000"/>
                </a:solidFill>
              </a:rPr>
              <a:t>y </a:t>
            </a:r>
            <a:r>
              <a:rPr lang="es-ES_tradnl" sz="1400" u="sng">
                <a:solidFill>
                  <a:srgbClr val="000000"/>
                </a:solidFill>
              </a:rPr>
              <a:t>valvulería</a:t>
            </a:r>
            <a:r>
              <a:rPr lang="es-ES_tradnl" sz="140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99344" name="Text Box 23"/>
          <p:cNvSpPr txBox="1">
            <a:spLocks noChangeArrowheads="1"/>
          </p:cNvSpPr>
          <p:nvPr/>
        </p:nvSpPr>
        <p:spPr bwMode="auto">
          <a:xfrm>
            <a:off x="4681538" y="5522913"/>
            <a:ext cx="208756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>
                <a:solidFill>
                  <a:srgbClr val="000000"/>
                </a:solidFill>
              </a:rPr>
              <a:t>Red primaria conectada al DH&amp;C</a:t>
            </a:r>
          </a:p>
        </p:txBody>
      </p:sp>
      <p:sp>
        <p:nvSpPr>
          <p:cNvPr id="99345" name="Text Box 24"/>
          <p:cNvSpPr txBox="1">
            <a:spLocks noChangeArrowheads="1"/>
          </p:cNvSpPr>
          <p:nvPr/>
        </p:nvSpPr>
        <p:spPr bwMode="auto">
          <a:xfrm>
            <a:off x="628650" y="5983288"/>
            <a:ext cx="3671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rgbClr val="85B400"/>
                </a:solidFill>
              </a:rPr>
              <a:t>Ejemplo de esquema de principio de una subestación de calor</a:t>
            </a:r>
          </a:p>
        </p:txBody>
      </p:sp>
      <p:sp>
        <p:nvSpPr>
          <p:cNvPr id="99346" name="Text Box 25"/>
          <p:cNvSpPr txBox="1">
            <a:spLocks noChangeArrowheads="1"/>
          </p:cNvSpPr>
          <p:nvPr/>
        </p:nvSpPr>
        <p:spPr bwMode="auto">
          <a:xfrm>
            <a:off x="4932363" y="5988050"/>
            <a:ext cx="3671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rgbClr val="85B400"/>
                </a:solidFill>
              </a:rPr>
              <a:t>Ejemplo de esquema de principio de una subestación de frío</a:t>
            </a:r>
          </a:p>
        </p:txBody>
      </p:sp>
      <p:sp>
        <p:nvSpPr>
          <p:cNvPr id="99347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40788" cy="835025"/>
          </a:xfrm>
        </p:spPr>
        <p:txBody>
          <a:bodyPr lIns="198000" tIns="45720" rIns="91440" bIns="45720"/>
          <a:lstStyle/>
          <a:p>
            <a:pPr marL="457200" indent="-457200" eaLnBrk="1" hangingPunct="1"/>
            <a:r>
              <a:rPr lang="es-ES" smtClean="0">
                <a:latin typeface="Calibri" pitchFamily="34" charset="0"/>
              </a:rPr>
              <a:t>LAS SUBESTACIONES</a:t>
            </a:r>
          </a:p>
        </p:txBody>
      </p:sp>
      <p:sp>
        <p:nvSpPr>
          <p:cNvPr id="99348" name="Rectangle 31"/>
          <p:cNvSpPr>
            <a:spLocks noChangeArrowheads="1"/>
          </p:cNvSpPr>
          <p:nvPr/>
        </p:nvSpPr>
        <p:spPr bwMode="auto">
          <a:xfrm>
            <a:off x="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a-ES"/>
          </a:p>
        </p:txBody>
      </p:sp>
      <p:sp>
        <p:nvSpPr>
          <p:cNvPr id="99349" name="Rectangle 32"/>
          <p:cNvSpPr>
            <a:spLocks noChangeArrowheads="1"/>
          </p:cNvSpPr>
          <p:nvPr/>
        </p:nvSpPr>
        <p:spPr bwMode="auto">
          <a:xfrm>
            <a:off x="0" y="4278313"/>
            <a:ext cx="212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sz="1000">
                <a:latin typeface="Arial Narrow" pitchFamily="34" charset="0"/>
                <a:cs typeface="Times New Roman" pitchFamily="18" charset="0"/>
              </a:rPr>
              <a:t> </a:t>
            </a:r>
            <a:endParaRPr lang="ca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CBE390F-3498-4D62-B1E7-A60DE19180BE}" type="slidenum">
              <a:rPr lang="fr-FR" sz="1000">
                <a:solidFill>
                  <a:srgbClr val="5F5F5F"/>
                </a:solidFill>
              </a:rPr>
              <a:pPr algn="ctr"/>
              <a:t>11</a:t>
            </a:fld>
            <a:endParaRPr lang="fr-FR" sz="1000">
              <a:solidFill>
                <a:srgbClr val="5F5F5F"/>
              </a:solidFill>
            </a:endParaRPr>
          </a:p>
        </p:txBody>
      </p:sp>
      <p:pic>
        <p:nvPicPr>
          <p:cNvPr id="101379" name="Picture 4" descr="red Expo 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663" y="1238250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5" descr="red Expo 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238250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4538663" y="2895600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bg1"/>
                </a:solidFill>
              </a:rPr>
              <a:t>Subestación en ExpoZaragoza 2008, con detalle del  aislamiento térmico de valvulería</a:t>
            </a:r>
          </a:p>
        </p:txBody>
      </p:sp>
      <p:pic>
        <p:nvPicPr>
          <p:cNvPr id="101382" name="Picture 7" descr="P51307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663" y="3759200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8"/>
          <p:cNvSpPr txBox="1">
            <a:spLocks noChangeArrowheads="1"/>
          </p:cNvSpPr>
          <p:nvPr/>
        </p:nvSpPr>
        <p:spPr bwMode="auto">
          <a:xfrm>
            <a:off x="1625600" y="4641850"/>
            <a:ext cx="251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000">
                <a:solidFill>
                  <a:schemeClr val="bg1"/>
                </a:solidFill>
              </a:rPr>
              <a:t>Subestación de calor con separación de circuitos de calefacción y ACS, que mejora el salto térmico en primario.</a:t>
            </a:r>
          </a:p>
        </p:txBody>
      </p:sp>
      <p:sp>
        <p:nvSpPr>
          <p:cNvPr id="101384" name="Text Box 9"/>
          <p:cNvSpPr txBox="1">
            <a:spLocks noChangeArrowheads="1"/>
          </p:cNvSpPr>
          <p:nvPr/>
        </p:nvSpPr>
        <p:spPr bwMode="auto">
          <a:xfrm>
            <a:off x="4611688" y="5487988"/>
            <a:ext cx="187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>
                <a:solidFill>
                  <a:schemeClr val="bg1"/>
                </a:solidFill>
              </a:rPr>
              <a:t>Subestación en centro sanitario de Barcelona, con detalle de aislamiento térmico de intercambiadores</a:t>
            </a:r>
          </a:p>
        </p:txBody>
      </p:sp>
      <p:sp>
        <p:nvSpPr>
          <p:cNvPr id="101385" name="Text Box 10"/>
          <p:cNvSpPr txBox="1">
            <a:spLocks noChangeArrowheads="1"/>
          </p:cNvSpPr>
          <p:nvPr/>
        </p:nvSpPr>
        <p:spPr bwMode="auto">
          <a:xfrm>
            <a:off x="1187450" y="5414963"/>
            <a:ext cx="30241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s-ES" sz="1200"/>
              <a:t>Se puede apreciar la </a:t>
            </a:r>
            <a:r>
              <a:rPr lang="es-ES" sz="1200" b="1">
                <a:solidFill>
                  <a:srgbClr val="85B400"/>
                </a:solidFill>
              </a:rPr>
              <a:t>simplicidad </a:t>
            </a:r>
            <a:r>
              <a:rPr lang="es-ES" sz="1200"/>
              <a:t>técnica, el </a:t>
            </a:r>
            <a:r>
              <a:rPr lang="es-ES" sz="1200" b="1">
                <a:solidFill>
                  <a:srgbClr val="85B400"/>
                </a:solidFill>
              </a:rPr>
              <a:t>ahorro de espacio</a:t>
            </a:r>
            <a:r>
              <a:rPr lang="es-ES" sz="1200"/>
              <a:t> y la </a:t>
            </a:r>
            <a:r>
              <a:rPr lang="es-ES" sz="1200" b="1">
                <a:solidFill>
                  <a:srgbClr val="85B400"/>
                </a:solidFill>
              </a:rPr>
              <a:t>facilidad y economicidad del mantenimiento</a:t>
            </a:r>
            <a:r>
              <a:rPr lang="es-ES" sz="1200"/>
              <a:t> de la solución.</a:t>
            </a:r>
          </a:p>
        </p:txBody>
      </p:sp>
      <p:sp>
        <p:nvSpPr>
          <p:cNvPr id="101386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smtClean="0">
                <a:latin typeface="Calibri" pitchFamily="34" charset="0"/>
              </a:rPr>
              <a:t>LAS SUBESTACIONES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957D533-C21E-48F4-BCAC-939CFA79F37C}" type="slidenum">
              <a:rPr lang="fr-FR" sz="1000">
                <a:solidFill>
                  <a:srgbClr val="5F5F5F"/>
                </a:solidFill>
              </a:rPr>
              <a:pPr algn="ctr"/>
              <a:t>12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05475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altLang="fr-FR" sz="2000" smtClean="0">
                <a:latin typeface="Calibri" pitchFamily="34" charset="0"/>
              </a:rPr>
              <a:t>BENEFICIOS PARA LA SOCIE</a:t>
            </a:r>
            <a:r>
              <a:rPr lang="fr-FR" altLang="fr-FR" sz="2000" smtClean="0">
                <a:latin typeface="Calibri" pitchFamily="34" charset="0"/>
              </a:rPr>
              <a:t>DAD Y LAS CIUDADES</a:t>
            </a:r>
            <a:endParaRPr lang="es-ES" altLang="fr-FR" sz="2000" smtClean="0">
              <a:latin typeface="Calibri" pitchFamily="34" charset="0"/>
            </a:endParaRPr>
          </a:p>
        </p:txBody>
      </p:sp>
      <p:sp>
        <p:nvSpPr>
          <p:cNvPr id="105476" name="Rectangle 3"/>
          <p:cNvSpPr txBox="1">
            <a:spLocks noChangeArrowheads="1"/>
          </p:cNvSpPr>
          <p:nvPr/>
        </p:nvSpPr>
        <p:spPr bwMode="auto">
          <a:xfrm>
            <a:off x="46038" y="1027113"/>
            <a:ext cx="891857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 i="1">
              <a:solidFill>
                <a:schemeClr val="accent2"/>
              </a:solidFill>
            </a:endParaRP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Aprovechamiento de energías locales renovables o gratuitas.</a:t>
            </a: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2000" b="1">
                <a:solidFill>
                  <a:srgbClr val="006600"/>
                </a:solidFill>
              </a:rPr>
              <a:t>	</a:t>
            </a:r>
            <a:r>
              <a:rPr lang="es-ES" sz="1600">
                <a:solidFill>
                  <a:srgbClr val="006600"/>
                </a:solidFill>
              </a:rPr>
              <a:t>Procedente de incineradoras de residuos sólidos urbanos, free cooling o refrigeración de equipos con agua marina o de río. A menudo constituye la ÚNICA solución que permite hacerlo. </a:t>
            </a: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600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Menor dependencia energética del exterior</a:t>
            </a: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2000" b="1">
                <a:solidFill>
                  <a:srgbClr val="006600"/>
                </a:solidFill>
              </a:rPr>
              <a:t>	</a:t>
            </a:r>
            <a:r>
              <a:rPr lang="es-ES" sz="1600">
                <a:solidFill>
                  <a:srgbClr val="006600"/>
                </a:solidFill>
              </a:rPr>
              <a:t>La eficiencia energética constituye el camino más inteligente, inexcusable para países dependientes en materia de fuentes energéticas…</a:t>
            </a: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600">
              <a:solidFill>
                <a:srgbClr val="006600"/>
              </a:solidFill>
            </a:endParaRPr>
          </a:p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Disminución del consumo eléctrico global</a:t>
            </a:r>
          </a:p>
          <a:p>
            <a:pPr marL="180975" indent="-1809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2000" b="1">
                <a:solidFill>
                  <a:srgbClr val="006600"/>
                </a:solidFill>
              </a:rPr>
              <a:t>	</a:t>
            </a:r>
            <a:r>
              <a:rPr lang="es-ES" sz="1600">
                <a:solidFill>
                  <a:srgbClr val="006600"/>
                </a:solidFill>
              </a:rPr>
              <a:t>La producción centralizada de energía permite disponer, por economías de escala y por su mayor eficiencia, de una capacidad de producción menor que las suma de las que evita, aprovechando además la no simultaneidad de toda la demanda…</a:t>
            </a:r>
          </a:p>
          <a:p>
            <a:pPr marL="180975" indent="-1809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600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1400" b="1">
                <a:solidFill>
                  <a:schemeClr val="tx2"/>
                </a:solidFill>
              </a:rPr>
              <a:t>	</a:t>
            </a:r>
            <a:r>
              <a:rPr lang="es-ES" sz="1400" b="1">
                <a:solidFill>
                  <a:schemeClr val="accent2"/>
                </a:solidFill>
              </a:rPr>
              <a:t> </a:t>
            </a: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900" b="1">
                <a:solidFill>
                  <a:schemeClr val="accent2"/>
                </a:solidFill>
              </a:rPr>
              <a:t>	</a:t>
            </a:r>
          </a:p>
          <a:p>
            <a:pPr marL="180975" indent="-180975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9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83B6AF9-AF51-45EC-AA75-BAE8FDE2BDD6}" type="slidenum">
              <a:rPr lang="fr-FR" sz="1000">
                <a:solidFill>
                  <a:srgbClr val="5F5F5F"/>
                </a:solidFill>
              </a:rPr>
              <a:pPr algn="ctr"/>
              <a:t>13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07523" name="Rectangle 3"/>
          <p:cNvSpPr txBox="1">
            <a:spLocks noChangeArrowheads="1"/>
          </p:cNvSpPr>
          <p:nvPr/>
        </p:nvSpPr>
        <p:spPr bwMode="auto">
          <a:xfrm>
            <a:off x="46038" y="1027113"/>
            <a:ext cx="89185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 i="1">
              <a:solidFill>
                <a:schemeClr val="accent2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Eliminación de riesgos sanitarios.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None/>
            </a:pPr>
            <a:r>
              <a:rPr lang="es-ES">
                <a:solidFill>
                  <a:srgbClr val="006600"/>
                </a:solidFill>
              </a:rPr>
              <a:t> </a:t>
            </a:r>
            <a:r>
              <a:rPr lang="es-ES" sz="1600">
                <a:solidFill>
                  <a:srgbClr val="006600"/>
                </a:solidFill>
              </a:rPr>
              <a:t>Eliminación de potenciales focos de legionellosis.</a:t>
            </a:r>
            <a:endParaRPr lang="es-ES" sz="1600" b="1">
              <a:solidFill>
                <a:srgbClr val="0066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1600" b="1">
              <a:solidFill>
                <a:srgbClr val="0066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Reducción del consumo global de agua y de productos químicos.</a:t>
            </a:r>
          </a:p>
          <a:p>
            <a:pPr marL="342900" indent="-342900"/>
            <a:r>
              <a:rPr lang="es-ES" sz="1600">
                <a:solidFill>
                  <a:srgbClr val="006600"/>
                </a:solidFill>
              </a:rPr>
              <a:t>Eliminación de torres de enfriamiento y otros equipos consumidores de agua y aditivos químicos (biocidas, tratamiento de agua, etc.)</a:t>
            </a:r>
            <a:endParaRPr lang="es-ES" sz="1600" b="1">
              <a:solidFill>
                <a:srgbClr val="0066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Reducción de emisiones de CO</a:t>
            </a:r>
            <a:r>
              <a:rPr lang="es-ES" sz="2000" b="1" baseline="-25000">
                <a:solidFill>
                  <a:srgbClr val="006600"/>
                </a:solidFill>
              </a:rPr>
              <a:t>2</a:t>
            </a:r>
            <a:endParaRPr lang="es-ES" sz="2000" b="1">
              <a:solidFill>
                <a:srgbClr val="006600"/>
              </a:solidFill>
            </a:endParaRPr>
          </a:p>
          <a:p>
            <a:pPr marL="342900" indent="-342900" algn="just"/>
            <a:r>
              <a:rPr lang="es-ES" sz="1600">
                <a:solidFill>
                  <a:srgbClr val="006600"/>
                </a:solidFill>
              </a:rPr>
              <a:t>Menor consumo de energías primarias de origen fósil cómo por evitar las pérdidas de gases refrigerantes de las soluciones convencionales que substituye.</a:t>
            </a:r>
            <a:endParaRPr lang="es-ES" sz="2000" b="1">
              <a:solidFill>
                <a:srgbClr val="00660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Creación de empleo local</a:t>
            </a:r>
            <a:r>
              <a:rPr lang="es-ES" b="1">
                <a:solidFill>
                  <a:srgbClr val="0066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ES" sz="1600">
                <a:solidFill>
                  <a:srgbClr val="006600"/>
                </a:solidFill>
              </a:rPr>
              <a:t>El compromiso con el territorio de las redes de calor y frío contribuye a  dinamización         económica de las zonas en las que se implantan y a la creación de empleo</a:t>
            </a:r>
            <a:r>
              <a:rPr lang="es-ES">
                <a:solidFill>
                  <a:srgbClr val="006600"/>
                </a:solidFill>
              </a:rPr>
              <a:t>…</a:t>
            </a:r>
            <a:endParaRPr lang="es-ES" sz="1400" b="1">
              <a:solidFill>
                <a:srgbClr val="0066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>
              <a:solidFill>
                <a:srgbClr val="0066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</p:txBody>
      </p:sp>
      <p:sp>
        <p:nvSpPr>
          <p:cNvPr id="107524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altLang="fr-FR" sz="2000" smtClean="0">
                <a:latin typeface="Calibri" pitchFamily="34" charset="0"/>
              </a:rPr>
              <a:t>BENEFICIOS PARA LA SOCIE</a:t>
            </a:r>
            <a:r>
              <a:rPr lang="fr-FR" altLang="fr-FR" sz="2000" smtClean="0">
                <a:latin typeface="Calibri" pitchFamily="34" charset="0"/>
              </a:rPr>
              <a:t>DAD Y LAS CIUDADES</a:t>
            </a:r>
            <a:endParaRPr lang="es-ES" altLang="fr-FR" sz="200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E03B86F-70E1-4D27-999F-14F6182CAF58}" type="slidenum">
              <a:rPr lang="fr-FR" sz="1000">
                <a:solidFill>
                  <a:srgbClr val="5F5F5F"/>
                </a:solidFill>
              </a:rPr>
              <a:pPr algn="ctr"/>
              <a:t>14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1366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altLang="fr-FR" sz="2000" smtClean="0">
                <a:latin typeface="Calibri" pitchFamily="34" charset="0"/>
              </a:rPr>
              <a:t>BENEFICIOS PARA LOS USUARIOS</a:t>
            </a:r>
          </a:p>
        </p:txBody>
      </p:sp>
      <p:sp>
        <p:nvSpPr>
          <p:cNvPr id="113668" name="Rectangle 3"/>
          <p:cNvSpPr txBox="1">
            <a:spLocks noChangeArrowheads="1"/>
          </p:cNvSpPr>
          <p:nvPr/>
        </p:nvSpPr>
        <p:spPr bwMode="auto">
          <a:xfrm>
            <a:off x="46038" y="10271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Ahorro. Reducción de la factura energética.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Eliminación de costes de reposición de maquinaria.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Reducción de costes de mantenimiento.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Eliminación de averías.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Reducción costes de suministro de energías convencionales (gas y  electricidad). 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Ausencia de ruidos y vibraciones en los edificios</a:t>
            </a:r>
            <a:r>
              <a:rPr lang="es-ES" b="1">
                <a:solidFill>
                  <a:srgbClr val="006600"/>
                </a:solidFill>
              </a:rPr>
              <a:t>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Eliminación de riesgos sanitarios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2000" b="1">
                <a:solidFill>
                  <a:srgbClr val="006600"/>
                </a:solidFill>
              </a:rPr>
              <a:t>	</a:t>
            </a: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8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1C2802A-4F76-407F-90E7-4BCA20C2A149}" type="slidenum">
              <a:rPr lang="fr-FR" sz="1000">
                <a:solidFill>
                  <a:srgbClr val="5F5F5F"/>
                </a:solidFill>
              </a:rPr>
              <a:pPr algn="ctr"/>
              <a:t>15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15715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altLang="fr-FR" sz="2000" smtClean="0">
                <a:latin typeface="Calibri" pitchFamily="34" charset="0"/>
              </a:rPr>
              <a:t>BENEFICIOS PARA LOS USUARIOS</a:t>
            </a:r>
          </a:p>
        </p:txBody>
      </p:sp>
      <p:sp>
        <p:nvSpPr>
          <p:cNvPr id="115716" name="Rectangle 3"/>
          <p:cNvSpPr txBox="1">
            <a:spLocks noChangeArrowheads="1"/>
          </p:cNvSpPr>
          <p:nvPr/>
        </p:nvSpPr>
        <p:spPr bwMode="auto">
          <a:xfrm>
            <a:off x="46038" y="10271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8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Garantía de suministro energético.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2000" b="1">
                <a:solidFill>
                  <a:srgbClr val="006600"/>
                </a:solidFill>
              </a:rPr>
              <a:t>	</a:t>
            </a:r>
            <a:r>
              <a:rPr lang="es-ES" sz="1600">
                <a:solidFill>
                  <a:srgbClr val="006600"/>
                </a:solidFill>
              </a:rPr>
              <a:t>Las redes de calor y frío disponen de redundancias, tanto en centrales de producción como en equipos de producción térmica en las mismas.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600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Flexibilidad y adaptabilidad. Facilidad para disponer de mayor potencia.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sz="2000" b="1">
                <a:solidFill>
                  <a:srgbClr val="006600"/>
                </a:solidFill>
              </a:rPr>
              <a:t>	</a:t>
            </a:r>
            <a:r>
              <a:rPr lang="es-ES" sz="1600">
                <a:solidFill>
                  <a:srgbClr val="006600"/>
                </a:solidFill>
              </a:rPr>
              <a:t>Ampliando los intercambiadores de energía, sin apenas necesidad de más espacio</a:t>
            </a:r>
            <a:r>
              <a:rPr lang="es-ES" sz="1400" b="1">
                <a:solidFill>
                  <a:srgbClr val="006600"/>
                </a:solidFill>
              </a:rPr>
              <a:t>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Externalización del servicio de producción térmica y de los riesgos asociados (normativos, de compromiso de calidad de servicio…).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Pertenencia a un proyecto de sostenibilidad y responsabilidad social, susceptible de promocionar la propia imagen corporativa</a:t>
            </a:r>
            <a:r>
              <a:rPr lang="es-ES" b="1">
                <a:solidFill>
                  <a:srgbClr val="006600"/>
                </a:solidFill>
              </a:rPr>
              <a:t>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8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7D7E853-ADF6-40A7-A3E3-1DBB3BE1B2C1}" type="slidenum">
              <a:rPr lang="fr-FR" sz="1000">
                <a:solidFill>
                  <a:srgbClr val="5F5F5F"/>
                </a:solidFill>
              </a:rPr>
              <a:pPr algn="ctr"/>
              <a:t>16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17763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altLang="fr-FR" sz="2000" smtClean="0">
                <a:latin typeface="Calibri" pitchFamily="34" charset="0"/>
              </a:rPr>
              <a:t>BENEFICIOS PARA LOS USUARIOS</a:t>
            </a:r>
          </a:p>
        </p:txBody>
      </p:sp>
      <p:sp>
        <p:nvSpPr>
          <p:cNvPr id="117764" name="Rectangle 3"/>
          <p:cNvSpPr txBox="1">
            <a:spLocks noChangeArrowheads="1"/>
          </p:cNvSpPr>
          <p:nvPr/>
        </p:nvSpPr>
        <p:spPr bwMode="auto">
          <a:xfrm>
            <a:off x="46038" y="1027113"/>
            <a:ext cx="87741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2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Mayor disponibilidad de espacio útil. Mínimos requerimientos de espacios técnicos</a:t>
            </a:r>
            <a:r>
              <a:rPr lang="es-ES" b="1">
                <a:solidFill>
                  <a:srgbClr val="006600"/>
                </a:solidFill>
              </a:rPr>
              <a:t>.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r>
              <a:rPr lang="es-ES" b="1">
                <a:solidFill>
                  <a:srgbClr val="006600"/>
                </a:solidFill>
              </a:rPr>
              <a:t>	</a:t>
            </a:r>
            <a:r>
              <a:rPr lang="es-ES" sz="1600">
                <a:solidFill>
                  <a:srgbClr val="006600"/>
                </a:solidFill>
              </a:rPr>
              <a:t>Los intercambiadores de energía que precisa el edificio son elementos inertes, con apenas riesgo de averías, mucho menos costosos y que ocupan muy poco espacio respecto a los equipos convencionales que sustituyen.</a:t>
            </a: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600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1600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400" b="1">
              <a:solidFill>
                <a:srgbClr val="006600"/>
              </a:solidFill>
            </a:endParaRPr>
          </a:p>
        </p:txBody>
      </p:sp>
      <p:pic>
        <p:nvPicPr>
          <p:cNvPr id="117765" name="Picture 7" descr="Sala de calder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4550" y="3001963"/>
            <a:ext cx="2043113" cy="1508125"/>
          </a:xfrm>
        </p:spPr>
      </p:pic>
      <p:pic>
        <p:nvPicPr>
          <p:cNvPr id="117766" name="Picture 11" descr="0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2488" y="4606925"/>
            <a:ext cx="2043112" cy="1508125"/>
          </a:xfrm>
        </p:spPr>
      </p:pic>
      <p:grpSp>
        <p:nvGrpSpPr>
          <p:cNvPr id="117767" name="Group 17"/>
          <p:cNvGrpSpPr>
            <a:grpSpLocks/>
          </p:cNvGrpSpPr>
          <p:nvPr/>
        </p:nvGrpSpPr>
        <p:grpSpPr bwMode="auto">
          <a:xfrm>
            <a:off x="755650" y="2852738"/>
            <a:ext cx="1697038" cy="1693862"/>
            <a:chOff x="3010" y="3164"/>
            <a:chExt cx="1069" cy="1067"/>
          </a:xfrm>
        </p:grpSpPr>
        <p:sp>
          <p:nvSpPr>
            <p:cNvPr id="117768" name="Line 15"/>
            <p:cNvSpPr>
              <a:spLocks noChangeShapeType="1"/>
            </p:cNvSpPr>
            <p:nvPr/>
          </p:nvSpPr>
          <p:spPr bwMode="auto">
            <a:xfrm rot="5400000" flipH="1">
              <a:off x="3026" y="3173"/>
              <a:ext cx="1040" cy="1067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769" name="Line 16"/>
            <p:cNvSpPr>
              <a:spLocks noChangeShapeType="1"/>
            </p:cNvSpPr>
            <p:nvPr/>
          </p:nvSpPr>
          <p:spPr bwMode="auto">
            <a:xfrm rot="10800000" flipH="1">
              <a:off x="3010" y="3164"/>
              <a:ext cx="1040" cy="1067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7770" name="Group 18"/>
          <p:cNvGrpSpPr>
            <a:grpSpLocks/>
          </p:cNvGrpSpPr>
          <p:nvPr/>
        </p:nvGrpSpPr>
        <p:grpSpPr bwMode="auto">
          <a:xfrm>
            <a:off x="755650" y="4600575"/>
            <a:ext cx="1697038" cy="1693863"/>
            <a:chOff x="3010" y="3164"/>
            <a:chExt cx="1069" cy="1067"/>
          </a:xfrm>
        </p:grpSpPr>
        <p:sp>
          <p:nvSpPr>
            <p:cNvPr id="117771" name="Line 19"/>
            <p:cNvSpPr>
              <a:spLocks noChangeShapeType="1"/>
            </p:cNvSpPr>
            <p:nvPr/>
          </p:nvSpPr>
          <p:spPr bwMode="auto">
            <a:xfrm rot="5400000" flipH="1">
              <a:off x="3026" y="3173"/>
              <a:ext cx="1040" cy="1067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772" name="Line 20"/>
            <p:cNvSpPr>
              <a:spLocks noChangeShapeType="1"/>
            </p:cNvSpPr>
            <p:nvPr/>
          </p:nvSpPr>
          <p:spPr bwMode="auto">
            <a:xfrm rot="10800000" flipH="1">
              <a:off x="3010" y="3164"/>
              <a:ext cx="1040" cy="1067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17773" name="Picture 21" descr="P51307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2845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4" name="AutoShape 23"/>
          <p:cNvSpPr>
            <a:spLocks noChangeArrowheads="1"/>
          </p:cNvSpPr>
          <p:nvPr/>
        </p:nvSpPr>
        <p:spPr bwMode="auto">
          <a:xfrm>
            <a:off x="2911475" y="3851275"/>
            <a:ext cx="2374900" cy="14398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PROGRESO </a:t>
            </a:r>
          </a:p>
          <a:p>
            <a:pPr algn="ctr"/>
            <a:r>
              <a:rPr lang="es-ES" b="1">
                <a:solidFill>
                  <a:schemeClr val="bg1"/>
                </a:solidFill>
              </a:rPr>
              <a:t>INNOVACIÓN</a:t>
            </a:r>
          </a:p>
        </p:txBody>
      </p:sp>
      <p:sp>
        <p:nvSpPr>
          <p:cNvPr id="117775" name="Text Box 24"/>
          <p:cNvSpPr txBox="1">
            <a:spLocks noChangeArrowheads="1"/>
          </p:cNvSpPr>
          <p:nvPr/>
        </p:nvSpPr>
        <p:spPr bwMode="auto">
          <a:xfrm>
            <a:off x="2935288" y="5295900"/>
            <a:ext cx="23764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i="1"/>
              <a:t>Un edificio de unos</a:t>
            </a:r>
            <a:r>
              <a:rPr lang="es-ES" sz="1400" i="1">
                <a:cs typeface="Arial" charset="0"/>
              </a:rPr>
              <a:t> 10.000 m</a:t>
            </a:r>
            <a:r>
              <a:rPr lang="es-ES" sz="1400" i="1" baseline="30000">
                <a:cs typeface="Arial" charset="0"/>
              </a:rPr>
              <a:t>2 </a:t>
            </a:r>
            <a:r>
              <a:rPr lang="es-ES" sz="1400" i="1">
                <a:cs typeface="Arial" charset="0"/>
              </a:rPr>
              <a:t>pasa de precisar en sala técnica de aprox. 200 m</a:t>
            </a:r>
            <a:r>
              <a:rPr lang="es-ES" sz="1400" i="1" baseline="30000">
                <a:cs typeface="Arial" charset="0"/>
              </a:rPr>
              <a:t>2</a:t>
            </a:r>
            <a:r>
              <a:rPr lang="es-ES" sz="1400" i="1">
                <a:cs typeface="Arial" charset="0"/>
              </a:rPr>
              <a:t> a</a:t>
            </a:r>
            <a:r>
              <a:rPr lang="es-ES" sz="1400" b="1" i="1">
                <a:solidFill>
                  <a:srgbClr val="006600"/>
                </a:solidFill>
                <a:cs typeface="Arial" charset="0"/>
              </a:rPr>
              <a:t> tan sólo 30 m</a:t>
            </a:r>
            <a:r>
              <a:rPr lang="es-ES" sz="1400" b="1" i="1" baseline="30000">
                <a:solidFill>
                  <a:srgbClr val="006600"/>
                </a:solidFill>
                <a:cs typeface="Arial" charset="0"/>
              </a:rPr>
              <a:t>2</a:t>
            </a:r>
            <a:r>
              <a:rPr lang="es-ES" sz="1400" i="1">
                <a:cs typeface="Arial" charset="0"/>
              </a:rPr>
              <a:t> con DHC.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90BA5D6-C59D-411E-AA9A-7DC8AE785604}" type="slidenum">
              <a:rPr lang="fr-FR" sz="1000">
                <a:solidFill>
                  <a:srgbClr val="5F5F5F"/>
                </a:solidFill>
              </a:rPr>
              <a:pPr algn="ctr"/>
              <a:t>17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60771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_tradnl" smtClean="0">
                <a:latin typeface="Calibri" pitchFamily="34" charset="0"/>
              </a:rPr>
              <a:t>SECTOR EN EUROPA</a:t>
            </a:r>
            <a:endParaRPr lang="es-ES" altLang="fr-FR" smtClean="0">
              <a:latin typeface="Calibri" pitchFamily="34" charset="0"/>
            </a:endParaRPr>
          </a:p>
        </p:txBody>
      </p:sp>
      <p:sp>
        <p:nvSpPr>
          <p:cNvPr id="160773" name="Rectangle 3"/>
          <p:cNvSpPr txBox="1">
            <a:spLocks noChangeArrowheads="1"/>
          </p:cNvSpPr>
          <p:nvPr/>
        </p:nvSpPr>
        <p:spPr bwMode="auto">
          <a:xfrm>
            <a:off x="46038" y="10271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8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Total de 64 millones de usuarios </a:t>
            </a:r>
            <a:r>
              <a:rPr lang="es-ES" sz="2000" b="1">
                <a:solidFill>
                  <a:srgbClr val="006600"/>
                </a:solidFill>
                <a:sym typeface="Wingdings" pitchFamily="2" charset="2"/>
              </a:rPr>
              <a:t> 10% de la población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  <a:sym typeface="Wingdings" pitchFamily="2" charset="2"/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  <a:sym typeface="Wingdings" pitchFamily="2" charset="2"/>
              </a:rPr>
              <a:t>Registradas unas 5.000 redes de DHC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Atienden un 9% del consumo de calor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El 25% de la generación en estas redes proviene de Energías Renovables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En ciudades como Copenhague, Helsinki, Varsovia, Riga atienden sobre el 90% de demanda de calor de la población</a:t>
            </a: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r>
              <a:rPr lang="es-ES" sz="2000" b="1">
                <a:solidFill>
                  <a:srgbClr val="006600"/>
                </a:solidFill>
              </a:rPr>
              <a:t>Evitan la emisión de más de 150 millones de ton de CO2</a:t>
            </a:r>
            <a:endParaRPr lang="es-ES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</a:pPr>
            <a:endParaRPr lang="es-ES" sz="28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B8AB69B-5BFB-47EA-84C7-0B6A8B146152}" type="slidenum">
              <a:rPr lang="fr-FR" sz="1000">
                <a:solidFill>
                  <a:srgbClr val="5F5F5F"/>
                </a:solidFill>
              </a:rPr>
              <a:pPr algn="ctr"/>
              <a:t>18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628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_tradnl" smtClean="0">
                <a:latin typeface="Calibri" pitchFamily="34" charset="0"/>
              </a:rPr>
              <a:t>SECTOR EN EUROPA</a:t>
            </a:r>
            <a:endParaRPr lang="es-ES" altLang="fr-FR" smtClean="0">
              <a:latin typeface="Calibri" pitchFamily="34" charset="0"/>
            </a:endParaRPr>
          </a:p>
        </p:txBody>
      </p:sp>
      <p:sp>
        <p:nvSpPr>
          <p:cNvPr id="162820" name="Rectangle 3"/>
          <p:cNvSpPr txBox="1">
            <a:spLocks noChangeArrowheads="1"/>
          </p:cNvSpPr>
          <p:nvPr/>
        </p:nvSpPr>
        <p:spPr bwMode="auto">
          <a:xfrm>
            <a:off x="0" y="7858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None/>
            </a:pPr>
            <a:endParaRPr lang="es-ES" sz="2800" b="1">
              <a:solidFill>
                <a:srgbClr val="006600"/>
              </a:solidFill>
            </a:endParaRPr>
          </a:p>
        </p:txBody>
      </p:sp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246188"/>
            <a:ext cx="8958262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98DA22C-5D56-40F9-9E15-5500D5251976}" type="slidenum">
              <a:rPr lang="fr-FR" sz="1000">
                <a:solidFill>
                  <a:srgbClr val="5F5F5F"/>
                </a:solidFill>
              </a:rPr>
              <a:pPr algn="ctr"/>
              <a:t>19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7305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_tradnl" sz="2800" smtClean="0">
                <a:latin typeface="Calibri" pitchFamily="34" charset="0"/>
              </a:rPr>
              <a:t>SECTOR EN EUROPA</a:t>
            </a:r>
            <a:endParaRPr lang="es-ES" altLang="fr-FR" sz="2800" smtClean="0">
              <a:latin typeface="Calibri" pitchFamily="34" charset="0"/>
            </a:endParaRPr>
          </a:p>
        </p:txBody>
      </p:sp>
      <p:sp>
        <p:nvSpPr>
          <p:cNvPr id="173060" name="Rectangle 3"/>
          <p:cNvSpPr txBox="1">
            <a:spLocks noChangeArrowheads="1"/>
          </p:cNvSpPr>
          <p:nvPr/>
        </p:nvSpPr>
        <p:spPr bwMode="auto">
          <a:xfrm>
            <a:off x="0" y="7858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None/>
            </a:pPr>
            <a:endParaRPr lang="es-ES" sz="2800" b="1">
              <a:solidFill>
                <a:srgbClr val="006600"/>
              </a:solidFill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671763" y="102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S"/>
              <a:t>  </a:t>
            </a:r>
          </a:p>
        </p:txBody>
      </p:sp>
      <p:graphicFrame>
        <p:nvGraphicFramePr>
          <p:cNvPr id="173127" name="Group 71"/>
          <p:cNvGraphicFramePr>
            <a:graphicFrameLocks noGrp="1"/>
          </p:cNvGraphicFramePr>
          <p:nvPr/>
        </p:nvGraphicFramePr>
        <p:xfrm>
          <a:off x="1042988" y="1390650"/>
          <a:ext cx="7345362" cy="4702178"/>
        </p:xfrm>
        <a:graphic>
          <a:graphicData uri="http://schemas.openxmlformats.org/drawingml/2006/table">
            <a:tbl>
              <a:tblPr/>
              <a:tblGrid>
                <a:gridCol w="4927600"/>
                <a:gridCol w="1323975"/>
                <a:gridCol w="1093787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Unit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Denmark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TOP District Heating and Cooling Indicators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Energy supply composition for District Heat generated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Recycled heat incl. indirect use of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Renewables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64.35%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Direct Renewables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24.83%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Others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10.82%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District Heat sales in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99,569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District Heat sales in 2005 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99,664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Annual District Heat sales turnover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Mio. Euro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2,500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Annual District Heat sales turnover 2005 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Mio. Euro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2,300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Share of citizens served by District Heating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61.20%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Trench length of District Heating pipeline system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km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Trench length of District Heating pipeline system 2005 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km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Average District Heating price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Eur/ GJ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25.03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173124" name="Rectangle 68"/>
          <p:cNvSpPr>
            <a:spLocks noChangeArrowheads="1"/>
          </p:cNvSpPr>
          <p:nvPr/>
        </p:nvSpPr>
        <p:spPr bwMode="auto">
          <a:xfrm>
            <a:off x="2671763" y="102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S"/>
              <a:t>  </a:t>
            </a:r>
          </a:p>
        </p:txBody>
      </p:sp>
      <p:sp>
        <p:nvSpPr>
          <p:cNvPr id="173125" name="Oval 69"/>
          <p:cNvSpPr>
            <a:spLocks noChangeArrowheads="1"/>
          </p:cNvSpPr>
          <p:nvPr/>
        </p:nvSpPr>
        <p:spPr bwMode="auto">
          <a:xfrm>
            <a:off x="7308850" y="45085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7 Imagen" descr="J:\Asuntos\ADHAC\LOGOS\LOGOS EMPRESAS\LOGO DALKIA CLAIM DE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89138"/>
            <a:ext cx="2636838" cy="1182687"/>
          </a:xfrm>
        </p:spPr>
      </p:pic>
      <p:pic>
        <p:nvPicPr>
          <p:cNvPr id="20484" name="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205038"/>
            <a:ext cx="3044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0" y="0"/>
            <a:ext cx="5643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EMPRESAS ASOCIADAS</a:t>
            </a:r>
          </a:p>
        </p:txBody>
      </p:sp>
      <p:pic>
        <p:nvPicPr>
          <p:cNvPr id="20486" name="Picture 9" descr="logo cofe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989138"/>
            <a:ext cx="2540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3013075" y="1052513"/>
            <a:ext cx="3143250" cy="785812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Socios fundadores</a:t>
            </a:r>
            <a:endParaRPr lang="ca-E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7E8B5-C80A-499F-9528-19A321F687A4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ADHAC - UNIDOS POR UNA ENERGÍA SOSTENIBLE</a:t>
            </a:r>
            <a:endParaRPr lang="es-ES"/>
          </a:p>
        </p:txBody>
      </p:sp>
      <p:sp>
        <p:nvSpPr>
          <p:cNvPr id="2" name="11 Rectángulo redondeado"/>
          <p:cNvSpPr/>
          <p:nvPr/>
        </p:nvSpPr>
        <p:spPr>
          <a:xfrm>
            <a:off x="6229350" y="3500438"/>
            <a:ext cx="2519363" cy="714375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>
                <a:solidFill>
                  <a:schemeClr val="bg1"/>
                </a:solidFill>
                <a:latin typeface="Arial" charset="0"/>
                <a:cs typeface="Arial" charset="0"/>
              </a:rPr>
              <a:t>Socios Tecnológicos</a:t>
            </a:r>
            <a:endParaRPr lang="ca-ES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9713" y="4694238"/>
            <a:ext cx="19431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5" name="Picture 3" descr="Z:\Asuntos\ADHAC\LOGOS\LOGOS EMPRESAS\Logoinp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4559300"/>
            <a:ext cx="107156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" descr="Z:\Asuntos\ADHAC\LOGOS\LOGOS EMPRESAS\LOGOel instalad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4292600"/>
            <a:ext cx="30654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1 Rectángulo redondeado"/>
          <p:cNvSpPr/>
          <p:nvPr/>
        </p:nvSpPr>
        <p:spPr>
          <a:xfrm>
            <a:off x="1258888" y="3500438"/>
            <a:ext cx="2519362" cy="714375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>
                <a:solidFill>
                  <a:schemeClr val="bg1"/>
                </a:solidFill>
                <a:latin typeface="Arial" charset="0"/>
                <a:cs typeface="Arial" charset="0"/>
              </a:rPr>
              <a:t>Socios Colaboradores</a:t>
            </a:r>
            <a:endParaRPr lang="ca-ES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237FC8D-A8FF-426F-B57F-97DB90F5BECB}" type="slidenum">
              <a:rPr lang="fr-FR" sz="1000">
                <a:solidFill>
                  <a:srgbClr val="5F5F5F"/>
                </a:solidFill>
              </a:rPr>
              <a:pPr algn="ctr"/>
              <a:t>20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68963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_tradnl" sz="2800" smtClean="0">
                <a:latin typeface="Calibri" pitchFamily="34" charset="0"/>
              </a:rPr>
              <a:t>SECTOR EN EUROPA</a:t>
            </a:r>
            <a:endParaRPr lang="es-ES" altLang="fr-FR" sz="2800" smtClean="0">
              <a:latin typeface="Calibri" pitchFamily="34" charset="0"/>
            </a:endParaRPr>
          </a:p>
        </p:txBody>
      </p:sp>
      <p:sp>
        <p:nvSpPr>
          <p:cNvPr id="168964" name="Rectangle 3"/>
          <p:cNvSpPr txBox="1">
            <a:spLocks noChangeArrowheads="1"/>
          </p:cNvSpPr>
          <p:nvPr/>
        </p:nvSpPr>
        <p:spPr bwMode="auto">
          <a:xfrm>
            <a:off x="0" y="7858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None/>
            </a:pPr>
            <a:endParaRPr lang="es-ES" sz="2800" b="1">
              <a:solidFill>
                <a:srgbClr val="006600"/>
              </a:solidFill>
            </a:endParaRP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2671763" y="102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S"/>
              <a:t>  </a:t>
            </a:r>
          </a:p>
        </p:txBody>
      </p:sp>
      <p:sp>
        <p:nvSpPr>
          <p:cNvPr id="169183" name="Rectangle 223"/>
          <p:cNvSpPr>
            <a:spLocks noChangeArrowheads="1"/>
          </p:cNvSpPr>
          <p:nvPr/>
        </p:nvSpPr>
        <p:spPr bwMode="auto">
          <a:xfrm>
            <a:off x="2671763" y="102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S"/>
              <a:t>  </a:t>
            </a:r>
          </a:p>
        </p:txBody>
      </p:sp>
      <p:graphicFrame>
        <p:nvGraphicFramePr>
          <p:cNvPr id="169614" name="Group 654"/>
          <p:cNvGraphicFramePr>
            <a:graphicFrameLocks noGrp="1"/>
          </p:cNvGraphicFramePr>
          <p:nvPr/>
        </p:nvGraphicFramePr>
        <p:xfrm>
          <a:off x="1042988" y="1238250"/>
          <a:ext cx="7416800" cy="4567241"/>
        </p:xfrm>
        <a:graphic>
          <a:graphicData uri="http://schemas.openxmlformats.org/drawingml/2006/table">
            <a:tbl>
              <a:tblPr/>
              <a:tblGrid>
                <a:gridCol w="4975225"/>
                <a:gridCol w="1338262"/>
                <a:gridCol w="1103313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Unit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Germany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TOP District Heating and Cooling Indicators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Energy supply composition for District Heat generated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Recycled heat incl. indirect use of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Renewables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91.32%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Direct Renewables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0.21%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Others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8.47%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District Heat sales in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284,386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District Heat sales in 2005 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Annual District Heat sales turnover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Mio. Euro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Annual District Heat sales turnover 2005 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Mio. Euro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Share of citizens served by District Heating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14%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Trench length of District Heating pipeline system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km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19,538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Trench length of District Heating pipeline system 2005 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km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18,438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Average District Heating price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Eur/ GJ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19.55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169615" name="Oval 655"/>
          <p:cNvSpPr>
            <a:spLocks noChangeArrowheads="1"/>
          </p:cNvSpPr>
          <p:nvPr/>
        </p:nvSpPr>
        <p:spPr bwMode="auto">
          <a:xfrm>
            <a:off x="7308850" y="44370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DC6A70B-453B-44C1-B407-9D41F9EEBF00}" type="slidenum">
              <a:rPr lang="fr-FR" sz="1000">
                <a:solidFill>
                  <a:srgbClr val="5F5F5F"/>
                </a:solidFill>
              </a:rPr>
              <a:pPr algn="ctr"/>
              <a:t>21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71011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_tradnl" sz="2800" smtClean="0">
                <a:latin typeface="Calibri" pitchFamily="34" charset="0"/>
              </a:rPr>
              <a:t>SECTOR EN EUROPA</a:t>
            </a:r>
            <a:endParaRPr lang="es-ES" altLang="fr-FR" sz="2800" smtClean="0">
              <a:latin typeface="Calibri" pitchFamily="34" charset="0"/>
            </a:endParaRPr>
          </a:p>
        </p:txBody>
      </p:sp>
      <p:sp>
        <p:nvSpPr>
          <p:cNvPr id="171012" name="Rectangle 3"/>
          <p:cNvSpPr txBox="1">
            <a:spLocks noChangeArrowheads="1"/>
          </p:cNvSpPr>
          <p:nvPr/>
        </p:nvSpPr>
        <p:spPr bwMode="auto">
          <a:xfrm>
            <a:off x="0" y="7858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None/>
            </a:pPr>
            <a:endParaRPr lang="es-ES" sz="2800" b="1">
              <a:solidFill>
                <a:srgbClr val="006600"/>
              </a:solidFill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671763" y="102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S"/>
              <a:t>  </a:t>
            </a:r>
          </a:p>
        </p:txBody>
      </p:sp>
      <p:graphicFrame>
        <p:nvGraphicFramePr>
          <p:cNvPr id="171292" name="Group 284"/>
          <p:cNvGraphicFramePr>
            <a:graphicFrameLocks noGrp="1"/>
          </p:cNvGraphicFramePr>
          <p:nvPr/>
        </p:nvGraphicFramePr>
        <p:xfrm>
          <a:off x="1116013" y="1298575"/>
          <a:ext cx="7127875" cy="4794569"/>
        </p:xfrm>
        <a:graphic>
          <a:graphicData uri="http://schemas.openxmlformats.org/drawingml/2006/table">
            <a:tbl>
              <a:tblPr/>
              <a:tblGrid>
                <a:gridCol w="4783137"/>
                <a:gridCol w="1285875"/>
                <a:gridCol w="1058863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Unit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France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23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TOP District Heating and Cooling Indicators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Energy supply composition for District Heat generated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Recycled heat incl. indirect use of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Renewables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46%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Direct Renewables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- Others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48%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District Heat sales in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86,472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Total District Heat sales in 2005 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85,716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Annual District Heat sales turnover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Mio. Euro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1,437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Annual District Heat sales turnover 2005 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Mio. Euro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1,270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Share of citizens served by District Heating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8%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Trench length of District Heating pipeline system 2009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km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3,321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Trench length of District Heating pipeline system 2005 </a:t>
                      </a:r>
                      <a:b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(if not available 2007)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km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2,970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Average District Heating price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Eur/ GJ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16.61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171293" name="Oval 285"/>
          <p:cNvSpPr>
            <a:spLocks noChangeArrowheads="1"/>
          </p:cNvSpPr>
          <p:nvPr/>
        </p:nvSpPr>
        <p:spPr bwMode="auto">
          <a:xfrm>
            <a:off x="7092950" y="46529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C8388FB-2D6E-4C7D-99F2-D8FF3CCB5CF7}" type="slidenum">
              <a:rPr lang="fr-FR" sz="1000">
                <a:solidFill>
                  <a:srgbClr val="5F5F5F"/>
                </a:solidFill>
              </a:rPr>
              <a:pPr algn="ctr"/>
              <a:t>22</a:t>
            </a:fld>
            <a:endParaRPr lang="fr-FR" sz="1000">
              <a:solidFill>
                <a:srgbClr val="5F5F5F"/>
              </a:solidFill>
            </a:endParaRPr>
          </a:p>
        </p:txBody>
      </p:sp>
      <p:sp>
        <p:nvSpPr>
          <p:cNvPr id="177155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_tradnl" sz="2800" smtClean="0">
                <a:latin typeface="Calibri" pitchFamily="34" charset="0"/>
              </a:rPr>
              <a:t>SECTOR EN EUROPA</a:t>
            </a:r>
            <a:endParaRPr lang="es-ES" altLang="fr-FR" sz="2800" smtClean="0">
              <a:latin typeface="Calibri" pitchFamily="34" charset="0"/>
            </a:endParaRPr>
          </a:p>
        </p:txBody>
      </p:sp>
      <p:sp>
        <p:nvSpPr>
          <p:cNvPr id="177156" name="Rectangle 3"/>
          <p:cNvSpPr txBox="1">
            <a:spLocks noChangeArrowheads="1"/>
          </p:cNvSpPr>
          <p:nvPr/>
        </p:nvSpPr>
        <p:spPr bwMode="auto">
          <a:xfrm>
            <a:off x="0" y="785813"/>
            <a:ext cx="89185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/>
          <a:lstStyle/>
          <a:p>
            <a:pPr marL="180975" indent="-180975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20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Char char="v"/>
            </a:pPr>
            <a:endParaRPr lang="es-ES" sz="1400" b="1">
              <a:solidFill>
                <a:srgbClr val="006600"/>
              </a:solidFill>
            </a:endParaRPr>
          </a:p>
          <a:p>
            <a:pPr marL="180975" indent="-180975" algn="just" eaLnBrk="0" hangingPunct="0">
              <a:spcBef>
                <a:spcPct val="20000"/>
              </a:spcBef>
              <a:buClr>
                <a:srgbClr val="1C2691"/>
              </a:buClr>
              <a:buSzPct val="75000"/>
              <a:buFont typeface="Wingdings" pitchFamily="2" charset="2"/>
              <a:buNone/>
            </a:pPr>
            <a:endParaRPr lang="es-ES" sz="2800" b="1">
              <a:solidFill>
                <a:srgbClr val="006600"/>
              </a:solidFill>
            </a:endParaRP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2671763" y="1023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s-ES"/>
              <a:t>  </a:t>
            </a:r>
          </a:p>
        </p:txBody>
      </p:sp>
      <p:pic>
        <p:nvPicPr>
          <p:cNvPr id="177221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966788"/>
            <a:ext cx="741680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número de diapositiva"/>
          <p:cNvSpPr txBox="1">
            <a:spLocks noGrp="1"/>
          </p:cNvSpPr>
          <p:nvPr/>
        </p:nvSpPr>
        <p:spPr>
          <a:xfrm>
            <a:off x="8429625" y="6492875"/>
            <a:ext cx="714375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DCBB9BB-FA74-4720-AB4E-1764AEAA9C80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s-E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76375" y="3068638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>
                <a:solidFill>
                  <a:schemeClr val="hlink"/>
                </a:solidFill>
              </a:rPr>
              <a:t>GRACIAS POR SU ATENCION 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286000" y="5105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/>
              <a:t>           		</a:t>
            </a:r>
            <a:r>
              <a:rPr lang="es-ES">
                <a:hlinkClick r:id="rId2"/>
              </a:rPr>
              <a:t>www.adhac.es</a:t>
            </a: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5 Rectángulo"/>
          <p:cNvSpPr>
            <a:spLocks noChangeArrowheads="1"/>
          </p:cNvSpPr>
          <p:nvPr/>
        </p:nvSpPr>
        <p:spPr bwMode="auto">
          <a:xfrm>
            <a:off x="180975" y="836613"/>
            <a:ext cx="878363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Low">
              <a:buSzPct val="120000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>
                <a:cs typeface="Arial" charset="0"/>
              </a:rPr>
              <a:t>La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ORGANIZACIÓN DE UN SECTOR DE ACTIVIDAD</a:t>
            </a:r>
            <a:r>
              <a:rPr lang="es-ES" sz="1500">
                <a:cs typeface="Arial" charset="0"/>
              </a:rPr>
              <a:t>, presente en España a través de actuaciones individuales pero no de forma organizada. </a:t>
            </a:r>
          </a:p>
          <a:p>
            <a:pPr marL="342900" indent="-342900" algn="justLow">
              <a:buSzPct val="120000"/>
              <a:buFontTx/>
              <a:buChar char="•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>
                <a:cs typeface="Arial" charset="0"/>
              </a:rPr>
              <a:t>La creación, mantenimiento y desarrollo de una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red activa de intercambio de información</a:t>
            </a:r>
            <a:r>
              <a:rPr lang="es-ES" sz="1500">
                <a:cs typeface="Arial" charset="0"/>
              </a:rPr>
              <a:t>, experiencia y conocimientos relativa a la actividad de construcción, mantenimiento y explotación de redes de calor y frío</a:t>
            </a:r>
          </a:p>
          <a:p>
            <a:pPr marL="342900" indent="-342900" algn="justLow">
              <a:buSzPct val="120000"/>
              <a:buFontTx/>
              <a:buChar char="•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 b="1">
                <a:solidFill>
                  <a:srgbClr val="C00000"/>
                </a:solidFill>
                <a:cs typeface="Arial" charset="0"/>
              </a:rPr>
              <a:t>Interlocución</a:t>
            </a:r>
            <a:r>
              <a:rPr lang="es-ES" sz="1500">
                <a:cs typeface="Arial" charset="0"/>
              </a:rPr>
              <a:t> con las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asociaciones internacionales </a:t>
            </a:r>
            <a:r>
              <a:rPr lang="es-ES" sz="1500">
                <a:cs typeface="Arial" charset="0"/>
              </a:rPr>
              <a:t>de empresas de redes de calor y frío. Iden</a:t>
            </a:r>
          </a:p>
          <a:p>
            <a:pPr marL="342900" indent="-342900" algn="justLow">
              <a:buSzPct val="120000"/>
              <a:buFontTx/>
              <a:buChar char="•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>
                <a:cs typeface="Arial" charset="0"/>
              </a:rPr>
              <a:t>La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divulgación proactiva </a:t>
            </a:r>
            <a:r>
              <a:rPr lang="es-ES" sz="1500">
                <a:cs typeface="Arial" charset="0"/>
              </a:rPr>
              <a:t>de las redes y sus ventajas así como guías de contenido técnico</a:t>
            </a:r>
          </a:p>
          <a:p>
            <a:pPr marL="342900" indent="-342900" algn="justLow">
              <a:buSzPct val="120000"/>
              <a:buFontTx/>
              <a:buChar char="•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>
                <a:cs typeface="Arial" charset="0"/>
              </a:rPr>
              <a:t>Introducción de las redes en sistemas de evaluación de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ahorro energético</a:t>
            </a:r>
          </a:p>
          <a:p>
            <a:pPr marL="342900" indent="-342900" algn="justLow">
              <a:buSzPct val="120000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>
                <a:cs typeface="Arial" charset="0"/>
              </a:rPr>
              <a:t>La promoción del desarrollo de un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Marco Legal que regule las actividades propias de las empresas asociadas.</a:t>
            </a:r>
          </a:p>
          <a:p>
            <a:pPr marL="342900" indent="-342900" algn="justLow">
              <a:buSzPct val="120000"/>
              <a:buFontTx/>
              <a:buChar char="•"/>
            </a:pP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Char char="•"/>
            </a:pPr>
            <a:r>
              <a:rPr lang="es-ES" sz="1500">
                <a:cs typeface="Arial" charset="0"/>
              </a:rPr>
              <a:t>El </a:t>
            </a:r>
            <a:r>
              <a:rPr lang="es-ES" sz="1500" b="1">
                <a:solidFill>
                  <a:srgbClr val="C00000"/>
                </a:solidFill>
                <a:cs typeface="Arial" charset="0"/>
              </a:rPr>
              <a:t>fomento del diálogo social </a:t>
            </a:r>
            <a:r>
              <a:rPr lang="es-ES" sz="1500">
                <a:cs typeface="Arial" charset="0"/>
              </a:rPr>
              <a:t>y la búsqueda de canales de interlocución válidos con las Administraciones Públicas como dinamizadores y gestores de la ordenación urbanística..</a:t>
            </a:r>
            <a:r>
              <a:rPr lang="es-ES" sz="1600">
                <a:cs typeface="Arial" charset="0"/>
              </a:rPr>
              <a:t> </a:t>
            </a:r>
          </a:p>
          <a:p>
            <a:pPr marL="342900" indent="-342900" algn="justLow">
              <a:buSzPct val="120000"/>
            </a:pPr>
            <a:endParaRPr lang="es-ES" sz="1600">
              <a:cs typeface="Arial" charset="0"/>
            </a:endParaRPr>
          </a:p>
          <a:p>
            <a:pPr marL="342900" indent="-342900" algn="justLow">
              <a:buSzPct val="120000"/>
              <a:buFontTx/>
              <a:buBlip>
                <a:blip r:embed="rId3"/>
              </a:buBlip>
            </a:pPr>
            <a:r>
              <a:rPr lang="es-ES" sz="1500"/>
              <a:t>La </a:t>
            </a:r>
            <a:r>
              <a:rPr lang="es-ES" sz="1500" b="1">
                <a:solidFill>
                  <a:srgbClr val="C00000"/>
                </a:solidFill>
              </a:rPr>
              <a:t>correcta identificación en España </a:t>
            </a:r>
            <a:r>
              <a:rPr lang="es-ES" sz="1500"/>
              <a:t>de los principales </a:t>
            </a:r>
            <a:r>
              <a:rPr lang="es-ES" sz="1500" b="1">
                <a:solidFill>
                  <a:srgbClr val="C00000"/>
                </a:solidFill>
              </a:rPr>
              <a:t>actores del sector</a:t>
            </a:r>
            <a:endParaRPr lang="es-ES" sz="1500">
              <a:cs typeface="Arial" charset="0"/>
            </a:endParaRPr>
          </a:p>
          <a:p>
            <a:pPr marL="342900" indent="-342900" algn="justLow">
              <a:buSzPct val="120000"/>
              <a:buFontTx/>
              <a:buBlip>
                <a:blip r:embed="rId3"/>
              </a:buBlip>
            </a:pPr>
            <a:endParaRPr lang="es-ES" sz="1500"/>
          </a:p>
          <a:p>
            <a:pPr marL="342900" indent="-342900" algn="justLow">
              <a:buSzPct val="120000"/>
              <a:buFontTx/>
              <a:buBlip>
                <a:blip r:embed="rId3"/>
              </a:buBlip>
            </a:pPr>
            <a:r>
              <a:rPr lang="es-ES" sz="1500"/>
              <a:t>La incorporación al proyecto de miembros con intereses en este sector y la </a:t>
            </a:r>
            <a:r>
              <a:rPr lang="es-ES" sz="1500" b="1">
                <a:solidFill>
                  <a:srgbClr val="990000"/>
                </a:solidFill>
              </a:rPr>
              <a:t>representación, gestión y defensa</a:t>
            </a:r>
            <a:r>
              <a:rPr lang="es-ES" sz="1500"/>
              <a:t> de sus intereses económicos y profesionales.</a:t>
            </a:r>
            <a:endParaRPr lang="es-ES" sz="1500">
              <a:cs typeface="Arial" charset="0"/>
              <a:hlinkClick r:id="rId4"/>
            </a:endParaRPr>
          </a:p>
        </p:txBody>
      </p:sp>
      <p:sp>
        <p:nvSpPr>
          <p:cNvPr id="140291" name="4 CuadroTexto"/>
          <p:cNvSpPr txBox="1">
            <a:spLocks noChangeArrowheads="1"/>
          </p:cNvSpPr>
          <p:nvPr/>
        </p:nvSpPr>
        <p:spPr bwMode="auto">
          <a:xfrm>
            <a:off x="0" y="0"/>
            <a:ext cx="5643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NUESTROS MOTIVOS  Y OBJETIVOS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C8DC14-EB64-4088-BD55-1906618CF1DD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s-E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0" y="6492875"/>
            <a:ext cx="40005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t>ADHAC - UNIDOS POR UNA ENERGÍA SOSTENIBLE</a:t>
            </a:r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4 CuadroTexto"/>
          <p:cNvSpPr txBox="1">
            <a:spLocks noChangeArrowheads="1"/>
          </p:cNvSpPr>
          <p:nvPr/>
        </p:nvSpPr>
        <p:spPr bwMode="auto">
          <a:xfrm>
            <a:off x="0" y="0"/>
            <a:ext cx="5643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¿QUÉ ES ESPAÑA?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301192-DC5B-4D0B-8E51-B9609D11DC85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E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0" y="6492875"/>
            <a:ext cx="40005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t>ADHAC - UNIDOS POR UNA ENERGÍA SOSTENIBLE</a:t>
            </a:r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89448" name="Picture 8" descr="Slid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1160463"/>
            <a:ext cx="6838950" cy="5129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4 CuadroTexto"/>
          <p:cNvSpPr txBox="1">
            <a:spLocks noChangeArrowheads="1"/>
          </p:cNvSpPr>
          <p:nvPr/>
        </p:nvSpPr>
        <p:spPr bwMode="auto">
          <a:xfrm>
            <a:off x="0" y="0"/>
            <a:ext cx="5643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¿QUÉ ES ESPAÑA?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90E464-45CF-4A75-833D-37944DFD36CA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s-E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0" y="6492875"/>
            <a:ext cx="40005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t>ADHAC - UNIDOS POR UNA ENERGÍA SOSTENIBLE</a:t>
            </a:r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91495" name="Picture 7" descr="Deficit+energetico+espa%25C3%25B1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8199437" cy="5183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4 CuadroTexto"/>
          <p:cNvSpPr txBox="1">
            <a:spLocks noChangeArrowheads="1"/>
          </p:cNvSpPr>
          <p:nvPr/>
        </p:nvSpPr>
        <p:spPr bwMode="auto">
          <a:xfrm>
            <a:off x="0" y="0"/>
            <a:ext cx="5643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¿QUÉ ES UN DHC?</a:t>
            </a:r>
          </a:p>
        </p:txBody>
      </p:sp>
      <p:sp>
        <p:nvSpPr>
          <p:cNvPr id="5" name="4 Marcador de número de diapositiva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72C66B-A3BA-4EC3-A99C-A6EB49491519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s-E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5 Marcador de pie de página"/>
          <p:cNvSpPr txBox="1">
            <a:spLocks noGrp="1"/>
          </p:cNvSpPr>
          <p:nvPr/>
        </p:nvSpPr>
        <p:spPr>
          <a:xfrm>
            <a:off x="0" y="6492875"/>
            <a:ext cx="40005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t>ADHAC - UNIDOS POR UNA ENERGÍA SOSTENIBLE</a:t>
            </a:r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538" y="1895475"/>
            <a:ext cx="554831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1476375" y="1100138"/>
            <a:ext cx="573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/>
              <a:t>HERRAMIENTA DE EFICIENCIA ENERGÉTICA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Elyo PowerPoint\climespace\réseau2.pct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643188" y="1928813"/>
            <a:ext cx="37052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13 Rectángulo"/>
          <p:cNvSpPr>
            <a:spLocks noChangeArrowheads="1"/>
          </p:cNvSpPr>
          <p:nvPr/>
        </p:nvSpPr>
        <p:spPr bwMode="auto">
          <a:xfrm>
            <a:off x="357188" y="1000125"/>
            <a:ext cx="8501062" cy="784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500">
                <a:cs typeface="Arial" charset="0"/>
              </a:rPr>
              <a:t>Una Red Urbana de Calor y Frío es un sistema de distribución de energías (agua caliente y agua fría) a través de tuberías subterráneas que abastece un espacio (distrito, polígono industrial o terciario, o conjunto de edificaciones (aeropuertos, complejos fabriles o sanitarios, …). </a:t>
            </a:r>
          </a:p>
        </p:txBody>
      </p:sp>
      <p:sp>
        <p:nvSpPr>
          <p:cNvPr id="7178" name="31 CuadroTexto"/>
          <p:cNvSpPr txBox="1">
            <a:spLocks noChangeArrowheads="1"/>
          </p:cNvSpPr>
          <p:nvPr/>
        </p:nvSpPr>
        <p:spPr bwMode="auto">
          <a:xfrm flipH="1">
            <a:off x="3143250" y="3786188"/>
            <a:ext cx="428625" cy="276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3E6CA4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0070C0"/>
                </a:solidFill>
                <a:latin typeface="Arial" pitchFamily="34" charset="0"/>
              </a:rPr>
              <a:t>Frío</a:t>
            </a:r>
          </a:p>
        </p:txBody>
      </p:sp>
      <p:sp>
        <p:nvSpPr>
          <p:cNvPr id="7179" name="32 CuadroTexto"/>
          <p:cNvSpPr txBox="1">
            <a:spLocks noChangeArrowheads="1"/>
          </p:cNvSpPr>
          <p:nvPr/>
        </p:nvSpPr>
        <p:spPr bwMode="auto">
          <a:xfrm flipH="1">
            <a:off x="3929063" y="3786188"/>
            <a:ext cx="571500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C00000"/>
                </a:solidFill>
                <a:latin typeface="Arial" pitchFamily="34" charset="0"/>
              </a:rPr>
              <a:t>Calor</a:t>
            </a:r>
          </a:p>
        </p:txBody>
      </p:sp>
      <p:sp>
        <p:nvSpPr>
          <p:cNvPr id="22534" name="4 CuadroTexto"/>
          <p:cNvSpPr txBox="1">
            <a:spLocks noChangeArrowheads="1"/>
          </p:cNvSpPr>
          <p:nvPr/>
        </p:nvSpPr>
        <p:spPr bwMode="auto">
          <a:xfrm>
            <a:off x="0" y="0"/>
            <a:ext cx="5643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¿QUÉ ES UN DH&amp;C?</a:t>
            </a:r>
          </a:p>
        </p:txBody>
      </p:sp>
      <p:sp>
        <p:nvSpPr>
          <p:cNvPr id="14" name="13 Forma libre"/>
          <p:cNvSpPr/>
          <p:nvPr/>
        </p:nvSpPr>
        <p:spPr>
          <a:xfrm>
            <a:off x="3000375" y="2838450"/>
            <a:ext cx="1093788" cy="395288"/>
          </a:xfrm>
          <a:custGeom>
            <a:avLst/>
            <a:gdLst>
              <a:gd name="connsiteX0" fmla="*/ 0 w 1071349"/>
              <a:gd name="connsiteY0" fmla="*/ 197893 h 395785"/>
              <a:gd name="connsiteX1" fmla="*/ 866633 w 1071349"/>
              <a:gd name="connsiteY1" fmla="*/ 0 h 395785"/>
              <a:gd name="connsiteX2" fmla="*/ 1064525 w 1071349"/>
              <a:gd name="connsiteY2" fmla="*/ 102359 h 395785"/>
              <a:gd name="connsiteX3" fmla="*/ 1071349 w 1071349"/>
              <a:gd name="connsiteY3" fmla="*/ 395785 h 395785"/>
              <a:gd name="connsiteX4" fmla="*/ 0 w 1071349"/>
              <a:gd name="connsiteY4" fmla="*/ 382138 h 395785"/>
              <a:gd name="connsiteX5" fmla="*/ 0 w 1071349"/>
              <a:gd name="connsiteY5" fmla="*/ 197893 h 39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349" h="395785">
                <a:moveTo>
                  <a:pt x="0" y="197893"/>
                </a:moveTo>
                <a:lnTo>
                  <a:pt x="866633" y="0"/>
                </a:lnTo>
                <a:lnTo>
                  <a:pt x="1064525" y="102359"/>
                </a:lnTo>
                <a:lnTo>
                  <a:pt x="1071349" y="395785"/>
                </a:lnTo>
                <a:lnTo>
                  <a:pt x="0" y="382138"/>
                </a:lnTo>
                <a:lnTo>
                  <a:pt x="0" y="19789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2536" name="16 CuadroTexto"/>
          <p:cNvSpPr txBox="1">
            <a:spLocks noChangeArrowheads="1"/>
          </p:cNvSpPr>
          <p:nvPr/>
        </p:nvSpPr>
        <p:spPr bwMode="auto">
          <a:xfrm>
            <a:off x="285750" y="2643188"/>
            <a:ext cx="2000250" cy="5238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 anchor="ctr">
            <a:spAutoFit/>
          </a:bodyPr>
          <a:lstStyle/>
          <a:p>
            <a:pPr algn="ctr"/>
            <a:r>
              <a:rPr lang="es-ES" sz="1400" b="1">
                <a:solidFill>
                  <a:srgbClr val="C00000"/>
                </a:solidFill>
              </a:rPr>
              <a:t>Central de Producción de Energía</a:t>
            </a:r>
            <a:endParaRPr lang="ca-ES" sz="1400" b="1">
              <a:solidFill>
                <a:srgbClr val="C00000"/>
              </a:solidFill>
            </a:endParaRPr>
          </a:p>
        </p:txBody>
      </p:sp>
      <p:cxnSp>
        <p:nvCxnSpPr>
          <p:cNvPr id="25" name="24 Conector recto"/>
          <p:cNvCxnSpPr>
            <a:stCxn id="22536" idx="3"/>
          </p:cNvCxnSpPr>
          <p:nvPr/>
        </p:nvCxnSpPr>
        <p:spPr>
          <a:xfrm>
            <a:off x="2286000" y="2905125"/>
            <a:ext cx="785813" cy="1809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5000625" y="5357813"/>
            <a:ext cx="714375" cy="785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2539" name="26 CuadroTexto"/>
          <p:cNvSpPr txBox="1">
            <a:spLocks noChangeArrowheads="1"/>
          </p:cNvSpPr>
          <p:nvPr/>
        </p:nvSpPr>
        <p:spPr bwMode="auto">
          <a:xfrm>
            <a:off x="6572250" y="5353050"/>
            <a:ext cx="2000250" cy="6762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 anchor="ctr">
            <a:spAutoFit/>
          </a:bodyPr>
          <a:lstStyle/>
          <a:p>
            <a:pPr algn="ctr"/>
            <a:r>
              <a:rPr lang="es-ES" sz="1400" b="1">
                <a:solidFill>
                  <a:srgbClr val="C00000"/>
                </a:solidFill>
              </a:rPr>
              <a:t>Subestación térmica. </a:t>
            </a:r>
            <a:r>
              <a:rPr lang="es-ES" sz="1200" b="1">
                <a:solidFill>
                  <a:srgbClr val="C00000"/>
                </a:solidFill>
              </a:rPr>
              <a:t>Entrega de energía al consumidor </a:t>
            </a:r>
            <a:endParaRPr lang="es-ES" sz="1400" b="1">
              <a:solidFill>
                <a:srgbClr val="C00000"/>
              </a:solidFill>
            </a:endParaRPr>
          </a:p>
        </p:txBody>
      </p:sp>
      <p:cxnSp>
        <p:nvCxnSpPr>
          <p:cNvPr id="28" name="27 Conector recto"/>
          <p:cNvCxnSpPr>
            <a:stCxn id="26" idx="3"/>
            <a:endCxn id="22539" idx="1"/>
          </p:cNvCxnSpPr>
          <p:nvPr/>
        </p:nvCxnSpPr>
        <p:spPr>
          <a:xfrm flipV="1">
            <a:off x="5715000" y="5691188"/>
            <a:ext cx="857250" cy="6032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Forma libre"/>
          <p:cNvSpPr/>
          <p:nvPr/>
        </p:nvSpPr>
        <p:spPr>
          <a:xfrm>
            <a:off x="4752975" y="2849563"/>
            <a:ext cx="1722438" cy="2381250"/>
          </a:xfrm>
          <a:custGeom>
            <a:avLst/>
            <a:gdLst>
              <a:gd name="connsiteX0" fmla="*/ 116959 w 1722475"/>
              <a:gd name="connsiteY0" fmla="*/ 10632 h 2381693"/>
              <a:gd name="connsiteX1" fmla="*/ 1286540 w 1722475"/>
              <a:gd name="connsiteY1" fmla="*/ 10632 h 2381693"/>
              <a:gd name="connsiteX2" fmla="*/ 1722475 w 1722475"/>
              <a:gd name="connsiteY2" fmla="*/ 435934 h 2381693"/>
              <a:gd name="connsiteX3" fmla="*/ 1722475 w 1722475"/>
              <a:gd name="connsiteY3" fmla="*/ 2360427 h 2381693"/>
              <a:gd name="connsiteX4" fmla="*/ 393405 w 1722475"/>
              <a:gd name="connsiteY4" fmla="*/ 2381693 h 2381693"/>
              <a:gd name="connsiteX5" fmla="*/ 31898 w 1722475"/>
              <a:gd name="connsiteY5" fmla="*/ 2030818 h 2381693"/>
              <a:gd name="connsiteX6" fmla="*/ 0 w 1722475"/>
              <a:gd name="connsiteY6" fmla="*/ 0 h 2381693"/>
              <a:gd name="connsiteX7" fmla="*/ 414670 w 1722475"/>
              <a:gd name="connsiteY7" fmla="*/ 10632 h 2381693"/>
              <a:gd name="connsiteX8" fmla="*/ 202019 w 1722475"/>
              <a:gd name="connsiteY8" fmla="*/ 10632 h 2381693"/>
              <a:gd name="connsiteX9" fmla="*/ 531628 w 1722475"/>
              <a:gd name="connsiteY9" fmla="*/ 10632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2475" h="2381693">
                <a:moveTo>
                  <a:pt x="116959" y="10632"/>
                </a:moveTo>
                <a:lnTo>
                  <a:pt x="1286540" y="10632"/>
                </a:lnTo>
                <a:lnTo>
                  <a:pt x="1722475" y="435934"/>
                </a:lnTo>
                <a:lnTo>
                  <a:pt x="1722475" y="2360427"/>
                </a:lnTo>
                <a:lnTo>
                  <a:pt x="393405" y="2381693"/>
                </a:lnTo>
                <a:lnTo>
                  <a:pt x="31898" y="2030818"/>
                </a:lnTo>
                <a:lnTo>
                  <a:pt x="0" y="0"/>
                </a:lnTo>
                <a:lnTo>
                  <a:pt x="414670" y="10632"/>
                </a:lnTo>
                <a:lnTo>
                  <a:pt x="202019" y="10632"/>
                </a:lnTo>
                <a:lnTo>
                  <a:pt x="531628" y="10632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2542" name="31 CuadroTexto"/>
          <p:cNvSpPr txBox="1">
            <a:spLocks noChangeArrowheads="1"/>
          </p:cNvSpPr>
          <p:nvPr/>
        </p:nvSpPr>
        <p:spPr bwMode="auto">
          <a:xfrm>
            <a:off x="6858000" y="4005263"/>
            <a:ext cx="2000250" cy="5238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 anchor="ctr">
            <a:spAutoFit/>
          </a:bodyPr>
          <a:lstStyle/>
          <a:p>
            <a:pPr algn="ctr"/>
            <a:r>
              <a:rPr lang="es-ES" sz="1400" b="1">
                <a:solidFill>
                  <a:srgbClr val="C00000"/>
                </a:solidFill>
              </a:rPr>
              <a:t>Instalación de climatización al cliente</a:t>
            </a:r>
          </a:p>
        </p:txBody>
      </p:sp>
      <p:cxnSp>
        <p:nvCxnSpPr>
          <p:cNvPr id="33" name="32 Conector recto"/>
          <p:cNvCxnSpPr>
            <a:endCxn id="22542" idx="1"/>
          </p:cNvCxnSpPr>
          <p:nvPr/>
        </p:nvCxnSpPr>
        <p:spPr>
          <a:xfrm flipV="1">
            <a:off x="6500813" y="4267200"/>
            <a:ext cx="357187" cy="1905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38 CuadroTexto"/>
          <p:cNvSpPr txBox="1">
            <a:spLocks noChangeArrowheads="1"/>
          </p:cNvSpPr>
          <p:nvPr/>
        </p:nvSpPr>
        <p:spPr bwMode="auto">
          <a:xfrm>
            <a:off x="500063" y="4786313"/>
            <a:ext cx="1357312" cy="5238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 anchor="ctr">
            <a:spAutoFit/>
          </a:bodyPr>
          <a:lstStyle/>
          <a:p>
            <a:pPr algn="ctr"/>
            <a:r>
              <a:rPr lang="es-ES" sz="1400" b="1">
                <a:solidFill>
                  <a:srgbClr val="C00000"/>
                </a:solidFill>
              </a:rPr>
              <a:t>Distribución de Energía</a:t>
            </a:r>
          </a:p>
        </p:txBody>
      </p:sp>
      <p:cxnSp>
        <p:nvCxnSpPr>
          <p:cNvPr id="41" name="40 Conector angular"/>
          <p:cNvCxnSpPr>
            <a:stCxn id="22544" idx="3"/>
          </p:cNvCxnSpPr>
          <p:nvPr/>
        </p:nvCxnSpPr>
        <p:spPr>
          <a:xfrm flipV="1">
            <a:off x="1857375" y="4714875"/>
            <a:ext cx="2071688" cy="333375"/>
          </a:xfrm>
          <a:prstGeom prst="bentConnector3">
            <a:avLst>
              <a:gd name="adj1" fmla="val 84386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22544" idx="3"/>
          </p:cNvCxnSpPr>
          <p:nvPr/>
        </p:nvCxnSpPr>
        <p:spPr>
          <a:xfrm>
            <a:off x="1857375" y="5048250"/>
            <a:ext cx="2500313" cy="166688"/>
          </a:xfrm>
          <a:prstGeom prst="bentConnector3">
            <a:avLst>
              <a:gd name="adj1" fmla="val 69987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8F0A2-E962-46C4-A807-DAD537B70FED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63" name="6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ADHAC - UNIDOS POR UNA ENERGÍA SOSTENIBLE</a:t>
            </a: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 Marcador de número de diapositiva"/>
          <p:cNvSpPr txBox="1">
            <a:spLocks noGrp="1"/>
          </p:cNvSpPr>
          <p:nvPr/>
        </p:nvSpPr>
        <p:spPr>
          <a:xfrm>
            <a:off x="8604250" y="6518275"/>
            <a:ext cx="539750" cy="3397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BBBB8B5-FAAA-4AF7-9130-93E8CB4E5F25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873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857500"/>
            <a:ext cx="1285875" cy="1785938"/>
          </a:xfrm>
        </p:spPr>
      </p:pic>
      <p:pic>
        <p:nvPicPr>
          <p:cNvPr id="187396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86063" y="2357438"/>
            <a:ext cx="3517900" cy="2428875"/>
          </a:xfrm>
          <a:ln>
            <a:solidFill>
              <a:schemeClr val="tx1"/>
            </a:solidFill>
          </a:ln>
        </p:spPr>
      </p:pic>
      <p:pic>
        <p:nvPicPr>
          <p:cNvPr id="1873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000500"/>
            <a:ext cx="12144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8" name="Text Box 7"/>
          <p:cNvSpPr txBox="1">
            <a:spLocks noChangeArrowheads="1"/>
          </p:cNvSpPr>
          <p:nvPr/>
        </p:nvSpPr>
        <p:spPr bwMode="auto">
          <a:xfrm>
            <a:off x="2928938" y="2286000"/>
            <a:ext cx="1114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Central de Energía DH&amp;C</a:t>
            </a:r>
          </a:p>
        </p:txBody>
      </p:sp>
      <p:sp>
        <p:nvSpPr>
          <p:cNvPr id="187399" name="Text Box 8"/>
          <p:cNvSpPr txBox="1">
            <a:spLocks noChangeArrowheads="1"/>
          </p:cNvSpPr>
          <p:nvPr/>
        </p:nvSpPr>
        <p:spPr bwMode="auto">
          <a:xfrm>
            <a:off x="142875" y="2571750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Captación de agua </a:t>
            </a:r>
          </a:p>
        </p:txBody>
      </p:sp>
      <p:sp>
        <p:nvSpPr>
          <p:cNvPr id="187400" name="AutoShape 9"/>
          <p:cNvSpPr>
            <a:spLocks noChangeArrowheads="1"/>
          </p:cNvSpPr>
          <p:nvPr/>
        </p:nvSpPr>
        <p:spPr bwMode="auto">
          <a:xfrm>
            <a:off x="6000750" y="4357688"/>
            <a:ext cx="1217613" cy="65087"/>
          </a:xfrm>
          <a:prstGeom prst="rightArrow">
            <a:avLst>
              <a:gd name="adj1" fmla="val 50000"/>
              <a:gd name="adj2" fmla="val 46768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87401" name="Text Box 10"/>
          <p:cNvSpPr txBox="1">
            <a:spLocks noChangeArrowheads="1"/>
          </p:cNvSpPr>
          <p:nvPr/>
        </p:nvSpPr>
        <p:spPr bwMode="auto">
          <a:xfrm>
            <a:off x="6858000" y="371475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Depósito agua fría</a:t>
            </a:r>
          </a:p>
        </p:txBody>
      </p:sp>
      <p:sp>
        <p:nvSpPr>
          <p:cNvPr id="187402" name="AutoShape 22"/>
          <p:cNvSpPr>
            <a:spLocks noChangeArrowheads="1"/>
          </p:cNvSpPr>
          <p:nvPr/>
        </p:nvSpPr>
        <p:spPr bwMode="auto">
          <a:xfrm>
            <a:off x="1714500" y="4143375"/>
            <a:ext cx="1644650" cy="65088"/>
          </a:xfrm>
          <a:prstGeom prst="rightArrow">
            <a:avLst>
              <a:gd name="adj1" fmla="val 50000"/>
              <a:gd name="adj2" fmla="val 631702"/>
            </a:avLst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87403" name="AutoShape 23"/>
          <p:cNvSpPr>
            <a:spLocks noChangeArrowheads="1"/>
          </p:cNvSpPr>
          <p:nvPr/>
        </p:nvSpPr>
        <p:spPr bwMode="auto">
          <a:xfrm rot="10800000">
            <a:off x="928688" y="4714875"/>
            <a:ext cx="2312987" cy="65088"/>
          </a:xfrm>
          <a:prstGeom prst="rightArrow">
            <a:avLst>
              <a:gd name="adj1" fmla="val 50000"/>
              <a:gd name="adj2" fmla="val 888408"/>
            </a:avLst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/>
          </a:p>
        </p:txBody>
      </p:sp>
      <p:sp>
        <p:nvSpPr>
          <p:cNvPr id="187404" name="Text Box 24"/>
          <p:cNvSpPr txBox="1">
            <a:spLocks noChangeArrowheads="1"/>
          </p:cNvSpPr>
          <p:nvPr/>
        </p:nvSpPr>
        <p:spPr bwMode="auto">
          <a:xfrm>
            <a:off x="1285875" y="4786313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Vertido</a:t>
            </a:r>
          </a:p>
        </p:txBody>
      </p:sp>
      <p:pic>
        <p:nvPicPr>
          <p:cNvPr id="187405" name="Picture 46" descr="estacion de g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214438"/>
            <a:ext cx="142875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6" name="Picture 48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1785938"/>
            <a:ext cx="1143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7" name="Text Box 51"/>
          <p:cNvSpPr txBox="1">
            <a:spLocks noChangeArrowheads="1"/>
          </p:cNvSpPr>
          <p:nvPr/>
        </p:nvSpPr>
        <p:spPr bwMode="auto">
          <a:xfrm>
            <a:off x="2786063" y="1357313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Gas Natural de Compañía</a:t>
            </a:r>
          </a:p>
        </p:txBody>
      </p:sp>
      <p:sp>
        <p:nvSpPr>
          <p:cNvPr id="187408" name="Text Box 58"/>
          <p:cNvSpPr txBox="1">
            <a:spLocks noChangeArrowheads="1"/>
          </p:cNvSpPr>
          <p:nvPr/>
        </p:nvSpPr>
        <p:spPr bwMode="auto">
          <a:xfrm>
            <a:off x="1714500" y="35718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Agua de refrigeración</a:t>
            </a:r>
          </a:p>
        </p:txBody>
      </p:sp>
      <p:sp>
        <p:nvSpPr>
          <p:cNvPr id="187409" name="Text Box 52"/>
          <p:cNvSpPr txBox="1">
            <a:spLocks noChangeArrowheads="1"/>
          </p:cNvSpPr>
          <p:nvPr/>
        </p:nvSpPr>
        <p:spPr bwMode="auto">
          <a:xfrm>
            <a:off x="6858000" y="1214438"/>
            <a:ext cx="140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6699"/>
                </a:solidFill>
                <a:latin typeface="Bookman Old Style" pitchFamily="18" charset="0"/>
              </a:rPr>
              <a:t>Electricidad de Compañía</a:t>
            </a:r>
          </a:p>
        </p:txBody>
      </p:sp>
      <p:cxnSp>
        <p:nvCxnSpPr>
          <p:cNvPr id="30" name="29 Conector recto de flecha"/>
          <p:cNvCxnSpPr/>
          <p:nvPr/>
        </p:nvCxnSpPr>
        <p:spPr>
          <a:xfrm rot="10800000" flipV="1">
            <a:off x="2357438" y="1643063"/>
            <a:ext cx="500062" cy="23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angular"/>
          <p:cNvCxnSpPr/>
          <p:nvPr/>
        </p:nvCxnSpPr>
        <p:spPr>
          <a:xfrm>
            <a:off x="1928813" y="2000250"/>
            <a:ext cx="914400" cy="91440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12" name="Line 56"/>
          <p:cNvSpPr>
            <a:spLocks noChangeShapeType="1"/>
          </p:cNvSpPr>
          <p:nvPr/>
        </p:nvSpPr>
        <p:spPr bwMode="auto">
          <a:xfrm>
            <a:off x="5786438" y="4714875"/>
            <a:ext cx="9763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7413" name="Line 13"/>
          <p:cNvSpPr>
            <a:spLocks noChangeShapeType="1"/>
          </p:cNvSpPr>
          <p:nvPr/>
        </p:nvSpPr>
        <p:spPr bwMode="auto">
          <a:xfrm>
            <a:off x="1285875" y="5286375"/>
            <a:ext cx="6400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7414" name="Line 21"/>
          <p:cNvSpPr>
            <a:spLocks noChangeShapeType="1"/>
          </p:cNvSpPr>
          <p:nvPr/>
        </p:nvSpPr>
        <p:spPr bwMode="auto">
          <a:xfrm>
            <a:off x="7572375" y="5143500"/>
            <a:ext cx="0" cy="1206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7415" name="Line 12"/>
          <p:cNvSpPr>
            <a:spLocks noChangeShapeType="1"/>
          </p:cNvSpPr>
          <p:nvPr/>
        </p:nvSpPr>
        <p:spPr bwMode="auto">
          <a:xfrm>
            <a:off x="1500188" y="5572125"/>
            <a:ext cx="6218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43" name="42 Conector recto"/>
          <p:cNvCxnSpPr/>
          <p:nvPr/>
        </p:nvCxnSpPr>
        <p:spPr>
          <a:xfrm rot="5400000">
            <a:off x="1072357" y="5571331"/>
            <a:ext cx="571500" cy="158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rot="5400000">
            <a:off x="2142331" y="5501482"/>
            <a:ext cx="428625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rot="5400000">
            <a:off x="3501231" y="5499894"/>
            <a:ext cx="428625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5072856" y="5499894"/>
            <a:ext cx="428625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>
            <a:off x="6608762" y="5535613"/>
            <a:ext cx="500063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1322388" y="5749925"/>
            <a:ext cx="357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3679825" y="5749925"/>
            <a:ext cx="3571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rot="5400000">
            <a:off x="5251450" y="5749925"/>
            <a:ext cx="3571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rot="5400000">
            <a:off x="6823075" y="5749925"/>
            <a:ext cx="3571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 rot="5400000">
            <a:off x="2322513" y="5749925"/>
            <a:ext cx="357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426" name="Picture 22" descr="C:\Documents and Settings\PUESTO15\Configuración local\Archivos temporales de Internet\Content.IE5\KDERWXUJ\dglxasset[1].asp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5734050"/>
            <a:ext cx="7842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27" name="Picture 24" descr="C:\Documents and Settings\PUESTO15\Configuración local\Archivos temporales de Internet\Content.IE5\0SH2DJ7N\dglxasset[1].asp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63" y="5715000"/>
            <a:ext cx="8572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2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3571875" y="5715000"/>
            <a:ext cx="1071563" cy="998538"/>
          </a:xfrm>
        </p:spPr>
      </p:pic>
      <p:pic>
        <p:nvPicPr>
          <p:cNvPr id="187429" name="Picture 26" descr="C:\Documents and Settings\PUESTO15\Configuración local\Archivos temporales de Internet\Content.IE5\KDERWXUJ\dglxasset[2].asp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688" y="5786438"/>
            <a:ext cx="896937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7430" name="Picture 27" descr="C:\Documents and Settings\PUESTO15\Configuración local\Archivos temporales de Internet\Content.IE5\0SH2DJ7N\MC900183432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5" y="5715000"/>
            <a:ext cx="928688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8" name="67 Conector recto de flecha"/>
          <p:cNvCxnSpPr/>
          <p:nvPr/>
        </p:nvCxnSpPr>
        <p:spPr>
          <a:xfrm rot="5400000">
            <a:off x="6037263" y="4965700"/>
            <a:ext cx="50006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rot="5400000">
            <a:off x="6180137" y="5465763"/>
            <a:ext cx="21431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433" name="Picture 44" descr="C:\Documents and Settings\PUESTO15\Configuración local\Archivos temporales de Internet\Content.IE5\0SH2DJ7N\MP900406579[2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3" y="1285875"/>
            <a:ext cx="1466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34" name="44 CuadroTexto"/>
          <p:cNvSpPr txBox="1">
            <a:spLocks noChangeArrowheads="1"/>
          </p:cNvSpPr>
          <p:nvPr/>
        </p:nvSpPr>
        <p:spPr bwMode="auto">
          <a:xfrm>
            <a:off x="5072063" y="928688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chemeClr val="accent1"/>
                </a:solidFill>
                <a:latin typeface="Bookman Old Style" pitchFamily="18" charset="0"/>
              </a:rPr>
              <a:t>Biomasa</a:t>
            </a:r>
          </a:p>
        </p:txBody>
      </p:sp>
      <p:cxnSp>
        <p:nvCxnSpPr>
          <p:cNvPr id="58" name="57 Conector recto de flecha"/>
          <p:cNvCxnSpPr/>
          <p:nvPr/>
        </p:nvCxnSpPr>
        <p:spPr>
          <a:xfrm rot="10800000" flipV="1">
            <a:off x="5572125" y="2143125"/>
            <a:ext cx="1571625" cy="157162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>
            <a:stCxn id="14380" idx="2"/>
          </p:cNvCxnSpPr>
          <p:nvPr/>
        </p:nvCxnSpPr>
        <p:spPr>
          <a:xfrm rot="5400000">
            <a:off x="4852988" y="2405062"/>
            <a:ext cx="814388" cy="51911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437" name="4 CuadroTexto"/>
          <p:cNvSpPr txBox="1">
            <a:spLocks noChangeArrowheads="1"/>
          </p:cNvSpPr>
          <p:nvPr/>
        </p:nvSpPr>
        <p:spPr bwMode="auto">
          <a:xfrm>
            <a:off x="0" y="0"/>
            <a:ext cx="6072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36000" rIns="36000" bIns="36000" anchor="ctr"/>
          <a:lstStyle/>
          <a:p>
            <a:r>
              <a:rPr lang="es-ES" sz="2400" b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CENTRAL DE PRODUCCIÓN DE ENERGIA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4 Marcador de número de diapositiva"/>
          <p:cNvSpPr txBox="1">
            <a:spLocks noGrp="1"/>
          </p:cNvSpPr>
          <p:nvPr/>
        </p:nvSpPr>
        <p:spPr bwMode="auto">
          <a:xfrm>
            <a:off x="-55563" y="6546850"/>
            <a:ext cx="41751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9973C4F-0C62-4BD7-A995-C352A5516EFA}" type="slidenum">
              <a:rPr lang="fr-FR" sz="1000">
                <a:solidFill>
                  <a:srgbClr val="5F5F5F"/>
                </a:solidFill>
              </a:rPr>
              <a:pPr algn="ctr"/>
              <a:t>9</a:t>
            </a:fld>
            <a:endParaRPr lang="fr-FR" sz="1000">
              <a:solidFill>
                <a:srgbClr val="5F5F5F"/>
              </a:solidFill>
            </a:endParaRPr>
          </a:p>
        </p:txBody>
      </p:sp>
      <p:pic>
        <p:nvPicPr>
          <p:cNvPr id="97283" name="Picture 12" descr="Za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8" y="1143000"/>
            <a:ext cx="37401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198000" tIns="45720" rIns="91440" bIns="45720"/>
          <a:lstStyle/>
          <a:p>
            <a:pPr marL="457200" indent="-457200" eaLnBrk="1" hangingPunct="1"/>
            <a:r>
              <a:rPr lang="es-ES" altLang="fr-FR" smtClean="0">
                <a:latin typeface="Calibri" pitchFamily="34" charset="0"/>
              </a:rPr>
              <a:t>LA RED DE DISTRIBUCIÓN</a:t>
            </a:r>
            <a:endParaRPr lang="es-ES" smtClean="0">
              <a:latin typeface="Calibri" pitchFamily="34" charset="0"/>
            </a:endParaRPr>
          </a:p>
        </p:txBody>
      </p:sp>
      <p:pic>
        <p:nvPicPr>
          <p:cNvPr id="97285" name="Picture 5" descr="P51307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225" y="40989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 descr="P51307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713" y="4076700"/>
            <a:ext cx="28082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7" descr="Imagen 302 Pallars-Llacu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8888" y="4089400"/>
            <a:ext cx="15732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P51307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6638" y="1138238"/>
            <a:ext cx="33845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811213" y="3665538"/>
            <a:ext cx="374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Red de distribución enterrada en la Vía Pública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4787900" y="3678238"/>
            <a:ext cx="3744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000"/>
              <a:t>Red de distribución en galería de servicio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iseño personalizado">
  <a:themeElements>
    <a:clrScheme name="1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3054</TotalTime>
  <Words>1324</Words>
  <Application>Microsoft Office PowerPoint</Application>
  <PresentationFormat>Presentación en pantalla (4:3)</PresentationFormat>
  <Paragraphs>345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Arial</vt:lpstr>
      <vt:lpstr>Calibri</vt:lpstr>
      <vt:lpstr>Times New Roman</vt:lpstr>
      <vt:lpstr>Microsoft Sans Serif</vt:lpstr>
      <vt:lpstr>Bookman Old Style</vt:lpstr>
      <vt:lpstr>Wingdings</vt:lpstr>
      <vt:lpstr>Arial Narrow</vt:lpstr>
      <vt:lpstr>Verdana</vt:lpstr>
      <vt:lpstr>Diseño personalizado</vt:lpstr>
      <vt:lpstr>12_Diseño personalizado</vt:lpstr>
      <vt:lpstr>4_Tema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LA RED DE DISTRIBUCIÓN</vt:lpstr>
      <vt:lpstr>LAS SUBESTACIONES</vt:lpstr>
      <vt:lpstr>LAS SUBESTACIONES</vt:lpstr>
      <vt:lpstr>BENEFICIOS PARA LA SOCIEDAD Y LAS CIUDADES</vt:lpstr>
      <vt:lpstr>BENEFICIOS PARA LA SOCIEDAD Y LAS CIUDADES</vt:lpstr>
      <vt:lpstr>BENEFICIOS PARA LOS USUARIOS</vt:lpstr>
      <vt:lpstr>BENEFICIOS PARA LOS USUARIOS</vt:lpstr>
      <vt:lpstr>BENEFICIOS PARA LOS USUARIOS</vt:lpstr>
      <vt:lpstr>SECTOR EN EUROPA</vt:lpstr>
      <vt:lpstr>SECTOR EN EUROPA</vt:lpstr>
      <vt:lpstr>SECTOR EN EUROPA</vt:lpstr>
      <vt:lpstr>SECTOR EN EUROPA</vt:lpstr>
      <vt:lpstr>SECTOR EN EUROPA</vt:lpstr>
      <vt:lpstr>SECTOR EN EUROPA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puesto15</dc:creator>
  <cp:lastModifiedBy>FRANCISCO JAVIER SIGUENZA</cp:lastModifiedBy>
  <cp:revision>224</cp:revision>
  <dcterms:created xsi:type="dcterms:W3CDTF">2010-07-13T16:34:42Z</dcterms:created>
  <dcterms:modified xsi:type="dcterms:W3CDTF">2013-09-24T09:33:07Z</dcterms:modified>
</cp:coreProperties>
</file>